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59" r:id="rId3"/>
    <p:sldId id="257" r:id="rId4"/>
    <p:sldId id="261" r:id="rId5"/>
    <p:sldId id="271" r:id="rId6"/>
    <p:sldId id="260" r:id="rId7"/>
    <p:sldId id="262" r:id="rId8"/>
    <p:sldId id="278" r:id="rId9"/>
    <p:sldId id="279" r:id="rId10"/>
    <p:sldId id="280" r:id="rId11"/>
    <p:sldId id="281" r:id="rId12"/>
    <p:sldId id="283" r:id="rId13"/>
    <p:sldId id="284" r:id="rId14"/>
    <p:sldId id="285" r:id="rId15"/>
    <p:sldId id="286" r:id="rId16"/>
    <p:sldId id="276" r:id="rId17"/>
    <p:sldId id="267" r:id="rId18"/>
    <p:sldId id="289" r:id="rId19"/>
    <p:sldId id="268" r:id="rId20"/>
    <p:sldId id="264" r:id="rId21"/>
    <p:sldId id="269" r:id="rId22"/>
    <p:sldId id="288" r:id="rId23"/>
    <p:sldId id="277" r:id="rId24"/>
    <p:sldId id="265" r:id="rId25"/>
    <p:sldId id="270" r:id="rId26"/>
    <p:sldId id="266" r:id="rId27"/>
    <p:sldId id="263" r:id="rId28"/>
    <p:sldId id="287" r:id="rId29"/>
    <p:sldId id="274" r:id="rId30"/>
    <p:sldId id="272" r:id="rId31"/>
    <p:sldId id="273" r:id="rId32"/>
    <p:sldId id="27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82" d="100"/>
          <a:sy n="82" d="100"/>
        </p:scale>
        <p:origin x="-520" y="-1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structural rearrangements,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BC82D777-595C-F74F-893D-79AFE190A7AE}" type="slidenum">
              <a:rPr lang="en-US" sz="1200">
                <a:latin typeface="Calibri" charset="0"/>
              </a:rPr>
              <a:pPr eaLnBrk="1" hangingPunct="1"/>
              <a:t>17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9960B3B-B614-C646-AC49-D0908ED8BDDD}" type="slidenum">
              <a:rPr lang="en-US" sz="1200">
                <a:latin typeface="Calibri" charset="0"/>
              </a:rPr>
              <a:pPr eaLnBrk="1" hangingPunct="1"/>
              <a:t>20</a:t>
            </a:fld>
            <a:endParaRPr lang="en-US" sz="1200">
              <a:latin typeface="Calibri" charset="0"/>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www.somewhereville.com</a:t>
            </a:r>
            <a:r>
              <a:rPr lang="en-US" dirty="0" smtClean="0"/>
              <a:t>/2011/12/16/sanger-and-illumina-1-3-and-solexa-phred-score-q-ascii-glyph-base-error-conversion-tables/</a:t>
            </a:r>
          </a:p>
          <a:p>
            <a:endParaRPr lang="en-US" dirty="0" smtClean="0"/>
          </a:p>
          <a:p>
            <a:r>
              <a:rPr lang="en-US" dirty="0" smtClean="0"/>
              <a:t>https://</a:t>
            </a:r>
            <a:r>
              <a:rPr lang="en-US" dirty="0" err="1" smtClean="0"/>
              <a:t>en.wikipedia.org</a:t>
            </a:r>
            <a:r>
              <a:rPr lang="en-US" dirty="0" smtClean="0"/>
              <a:t>/wiki/</a:t>
            </a:r>
            <a:r>
              <a:rPr lang="en-US" dirty="0" err="1" smtClean="0"/>
              <a:t>FASTQ_format#Quality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23</a:t>
            </a:fld>
            <a:endParaRPr lang="en-US"/>
          </a:p>
        </p:txBody>
      </p:sp>
    </p:spTree>
    <p:extLst>
      <p:ext uri="{BB962C8B-B14F-4D97-AF65-F5344CB8AC3E}">
        <p14:creationId xmlns:p14="http://schemas.microsoft.com/office/powerpoint/2010/main" val="85850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299452F0-E2F8-AE41-801D-2B3846BDF3AE}" type="slidenum">
              <a:rPr lang="en-US" sz="1200">
                <a:latin typeface="Calibri" charset="0"/>
              </a:rPr>
              <a:pPr eaLnBrk="1" hangingPunct="1"/>
              <a:t>24</a:t>
            </a:fld>
            <a:endParaRPr lang="en-US" sz="1200">
              <a:latin typeface="Calibri" charset="0"/>
            </a:endParaRPr>
          </a:p>
        </p:txBody>
      </p:sp>
      <p:sp>
        <p:nvSpPr>
          <p:cNvPr id="2253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5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mtools.github.io/hts-specs/SAMv1.pdf" TargetMode="External"/><Relationship Id="rId4" Type="http://schemas.openxmlformats.org/officeDocument/2006/relationships/hyperlink" Target="http://www.ensembl.org/info/website/upload/gff.html" TargetMode="External"/><Relationship Id="rId5" Type="http://schemas.openxmlformats.org/officeDocument/2006/relationships/hyperlink" Target="http://www.ensembl.org/info/website/upload/bed.html" TargetMode="External"/><Relationship Id="rId6" Type="http://schemas.openxmlformats.org/officeDocument/2006/relationships/hyperlink" Target="https://samtools.github.io/hts-specs/VCFv4.3.pdf" TargetMode="External"/><Relationship Id="rId7" Type="http://schemas.openxmlformats.org/officeDocument/2006/relationships/hyperlink" Target="https://wiki.nci.nih.gov/display/TCGA/Mutation+Annotation+Format+(MAF)+Specification" TargetMode="External"/><Relationship Id="rId1" Type="http://schemas.openxmlformats.org/officeDocument/2006/relationships/slideLayout" Target="../slideLayouts/slideLayout2.xml"/><Relationship Id="rId2" Type="http://schemas.openxmlformats.org/officeDocument/2006/relationships/hyperlink" Target="http://genetics.bwh.harvard.edu/pph/FASTA.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wikipedia.org/wiki/FASTQ_forma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hyperlink" Target="http://useast.ensembl.org/info/data/ftp/index.html" TargetMode="External"/><Relationship Id="rId4" Type="http://schemas.openxmlformats.org/officeDocument/2006/relationships/hyperlink" Target="http://genome.ucsc.edu/FAQ/FAQformat.html%23format4"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6555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8468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02 </a:t>
            </a:r>
            <a:br>
              <a:rPr lang="en-US" dirty="0" smtClean="0"/>
            </a:br>
            <a:r>
              <a:rPr lang="en-US" dirty="0"/>
              <a:t/>
            </a:r>
            <a:br>
              <a:rPr lang="en-US" dirty="0"/>
            </a:br>
            <a:r>
              <a:rPr lang="en-US" dirty="0" smtClean="0"/>
              <a:t>Inputs</a:t>
            </a:r>
            <a:r>
              <a:rPr lang="en-US" dirty="0"/>
              <a:t>. </a:t>
            </a:r>
            <a:r>
              <a:rPr lang="en-US" b="0" dirty="0" smtClean="0"/>
              <a:t>References</a:t>
            </a:r>
            <a:r>
              <a:rPr lang="en-US" b="0" dirty="0"/>
              <a:t>, Annotations, and Raw </a:t>
            </a:r>
            <a:r>
              <a:rPr lang="en-US" b="0" dirty="0" smtClean="0"/>
              <a:t>Data</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57200" y="-228600"/>
            <a:ext cx="8229600" cy="1143000"/>
          </a:xfrm>
        </p:spPr>
        <p:txBody>
          <a:bodyPr rtlCol="0"/>
          <a:lstStyle/>
          <a:p>
            <a:pPr eaLnBrk="1" fontAlgn="auto" hangingPunct="1">
              <a:spcAft>
                <a:spcPts val="0"/>
              </a:spcAft>
              <a:defRPr/>
            </a:pPr>
            <a:r>
              <a:rPr lang="en-US" sz="3600" dirty="0">
                <a:latin typeface="Trebuchet MS" charset="0"/>
              </a:rPr>
              <a:t>PCR-related Problems in MPS </a:t>
            </a:r>
          </a:p>
        </p:txBody>
      </p:sp>
      <p:sp>
        <p:nvSpPr>
          <p:cNvPr id="59394" name="Content Placeholder 2"/>
          <p:cNvSpPr>
            <a:spLocks noGrp="1"/>
          </p:cNvSpPr>
          <p:nvPr>
            <p:ph idx="4294967295"/>
          </p:nvPr>
        </p:nvSpPr>
        <p:spPr>
          <a:xfrm>
            <a:off x="508000" y="1016000"/>
            <a:ext cx="8636000" cy="5537200"/>
          </a:xfrm>
        </p:spPr>
        <p:txBody>
          <a:bodyPr/>
          <a:lstStyle/>
          <a:p>
            <a:pPr marL="0" indent="0" eaLnBrk="1" hangingPunct="1">
              <a:lnSpc>
                <a:spcPct val="80000"/>
              </a:lnSpc>
              <a:buClr>
                <a:srgbClr val="558ED5"/>
              </a:buClr>
            </a:pPr>
            <a:r>
              <a:rPr lang="en-US" sz="2200">
                <a:latin typeface="Calibri" charset="0"/>
                <a:cs typeface="Times New Roman" charset="0"/>
              </a:rPr>
              <a:t>PCR is an effective vehicle for amplifying DNA, however…</a:t>
            </a:r>
          </a:p>
          <a:p>
            <a:pPr marL="0" indent="0" eaLnBrk="1" hangingPunct="1">
              <a:lnSpc>
                <a:spcPct val="80000"/>
              </a:lnSpc>
              <a:buClr>
                <a:srgbClr val="558ED5"/>
              </a:buClr>
            </a:pPr>
            <a:r>
              <a:rPr lang="en-US" sz="2200">
                <a:latin typeface="Calibri" charset="0"/>
                <a:cs typeface="Times New Roman" charset="0"/>
              </a:rPr>
              <a:t>In MPS library construction, PCR can introduce preferential amplification (“jackpotting”) of certain fragments</a:t>
            </a:r>
          </a:p>
          <a:p>
            <a:pPr marL="1257300" lvl="2" indent="-342900" eaLnBrk="1" hangingPunct="1">
              <a:lnSpc>
                <a:spcPct val="80000"/>
              </a:lnSpc>
              <a:buClr>
                <a:srgbClr val="558ED5"/>
              </a:buClr>
              <a:buFontTx/>
              <a:buChar char="•"/>
            </a:pPr>
            <a:r>
              <a:rPr lang="en-US" sz="2200">
                <a:latin typeface="Calibri" charset="0"/>
                <a:cs typeface="Times New Roman" charset="0"/>
              </a:rPr>
              <a:t>Duplicate reads with exact start/stop alignments</a:t>
            </a:r>
          </a:p>
          <a:p>
            <a:pPr marL="1257300" lvl="2" indent="-342900" eaLnBrk="1" hangingPunct="1">
              <a:lnSpc>
                <a:spcPct val="80000"/>
              </a:lnSpc>
              <a:buClr>
                <a:srgbClr val="558ED5"/>
              </a:buClr>
              <a:buFontTx/>
              <a:buChar char="•"/>
            </a:pPr>
            <a:r>
              <a:rPr lang="en-US" sz="2200">
                <a:latin typeface="Calibri" charset="0"/>
                <a:cs typeface="Times New Roman" charset="0"/>
              </a:rPr>
              <a:t>Need to “de-duplicate” after alignment and keep only one pair</a:t>
            </a:r>
          </a:p>
          <a:p>
            <a:pPr marL="1257300" lvl="2" indent="-342900" eaLnBrk="1" hangingPunct="1">
              <a:lnSpc>
                <a:spcPct val="80000"/>
              </a:lnSpc>
              <a:buClr>
                <a:srgbClr val="558ED5"/>
              </a:buClr>
              <a:buFontTx/>
              <a:buChar char="•"/>
            </a:pPr>
            <a:r>
              <a:rPr lang="en-US" sz="2200">
                <a:latin typeface="Calibri" charset="0"/>
                <a:cs typeface="Times New Roman" charset="0"/>
              </a:rPr>
              <a:t>Low input DNA amounts favor jackpotting due to lack of complexity in the fragment population </a:t>
            </a:r>
          </a:p>
          <a:p>
            <a:pPr marL="0" indent="0" eaLnBrk="1" hangingPunct="1">
              <a:lnSpc>
                <a:spcPct val="80000"/>
              </a:lnSpc>
              <a:buClr>
                <a:srgbClr val="558ED5"/>
              </a:buClr>
            </a:pPr>
            <a:r>
              <a:rPr lang="en-US" sz="2200">
                <a:latin typeface="Calibri" charset="0"/>
                <a:cs typeface="Times New Roman" charset="0"/>
              </a:rPr>
              <a:t>PCR also introduces false positive artifacts due to substitution errors by the polymerase</a:t>
            </a:r>
          </a:p>
          <a:p>
            <a:pPr marL="1257300" lvl="2" indent="-342900" eaLnBrk="1" hangingPunct="1">
              <a:lnSpc>
                <a:spcPct val="80000"/>
              </a:lnSpc>
              <a:buClr>
                <a:srgbClr val="558ED5"/>
              </a:buClr>
              <a:buFontTx/>
              <a:buChar char="•"/>
            </a:pPr>
            <a:r>
              <a:rPr lang="en-US" sz="2200">
                <a:latin typeface="Calibri" charset="0"/>
                <a:cs typeface="Times New Roman" charset="0"/>
              </a:rPr>
              <a:t>If substitution occurs in early PCR cycles, error appears as a true variant</a:t>
            </a:r>
          </a:p>
          <a:p>
            <a:pPr marL="1257300" lvl="2" indent="-342900" eaLnBrk="1" hangingPunct="1">
              <a:lnSpc>
                <a:spcPct val="80000"/>
              </a:lnSpc>
              <a:buClr>
                <a:srgbClr val="558ED5"/>
              </a:buClr>
              <a:buFontTx/>
              <a:buChar char="•"/>
            </a:pPr>
            <a:r>
              <a:rPr lang="en-US" sz="2200">
                <a:latin typeface="Calibri" charset="0"/>
                <a:cs typeface="Times New Roman" charset="0"/>
              </a:rPr>
              <a:t>If substitution occurs in later cycles, error typically is drowned out by correctly copied fragments in the cluster</a:t>
            </a:r>
          </a:p>
          <a:p>
            <a:pPr marL="0" indent="0" eaLnBrk="1" hangingPunct="1">
              <a:lnSpc>
                <a:spcPct val="80000"/>
              </a:lnSpc>
              <a:buClr>
                <a:srgbClr val="558ED5"/>
              </a:buClr>
            </a:pPr>
            <a:r>
              <a:rPr lang="en-US" sz="2200">
                <a:latin typeface="Calibri" charset="0"/>
                <a:cs typeface="Times New Roman" charset="0"/>
              </a:rPr>
              <a:t>Cluster formation is a type of PCR (“bridge amplification”)</a:t>
            </a:r>
          </a:p>
          <a:p>
            <a:pPr marL="1257300" lvl="2" indent="-342900" eaLnBrk="1" hangingPunct="1">
              <a:lnSpc>
                <a:spcPct val="80000"/>
              </a:lnSpc>
              <a:buClr>
                <a:srgbClr val="558ED5"/>
              </a:buClr>
              <a:buFontTx/>
              <a:buChar char="•"/>
            </a:pPr>
            <a:r>
              <a:rPr lang="en-US" sz="2200">
                <a:latin typeface="Calibri" charset="0"/>
                <a:cs typeface="Times New Roman" charset="0"/>
              </a:rPr>
              <a:t>Introduces bias in amplifying high and low G+C fragments</a:t>
            </a:r>
          </a:p>
          <a:p>
            <a:pPr marL="1257300" lvl="2" indent="-342900" eaLnBrk="1" hangingPunct="1">
              <a:lnSpc>
                <a:spcPct val="80000"/>
              </a:lnSpc>
              <a:buClr>
                <a:srgbClr val="558ED5"/>
              </a:buClr>
              <a:buFontTx/>
              <a:buChar char="•"/>
            </a:pPr>
            <a:r>
              <a:rPr lang="en-US" sz="2200">
                <a:latin typeface="Calibri" charset="0"/>
                <a:cs typeface="Times New Roman" charset="0"/>
              </a:rPr>
              <a:t>Reduced coverage at these loci is a result</a:t>
            </a:r>
          </a:p>
        </p:txBody>
      </p:sp>
      <p:sp>
        <p:nvSpPr>
          <p:cNvPr id="4" name="TextBox 3"/>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4474180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457200" y="-228600"/>
            <a:ext cx="8229600" cy="1143000"/>
          </a:xfrm>
        </p:spPr>
        <p:txBody>
          <a:bodyPr rtlCol="0"/>
          <a:lstStyle/>
          <a:p>
            <a:pPr eaLnBrk="1" fontAlgn="auto" hangingPunct="1">
              <a:spcAft>
                <a:spcPts val="0"/>
              </a:spcAft>
              <a:defRPr/>
            </a:pPr>
            <a:r>
              <a:rPr lang="en-US" sz="3600" dirty="0">
                <a:latin typeface="Trebuchet MS" charset="0"/>
              </a:rPr>
              <a:t>Hybrid Capture</a:t>
            </a:r>
          </a:p>
        </p:txBody>
      </p:sp>
      <p:sp>
        <p:nvSpPr>
          <p:cNvPr id="60418" name="Content Placeholder 4"/>
          <p:cNvSpPr>
            <a:spLocks noGrp="1"/>
          </p:cNvSpPr>
          <p:nvPr>
            <p:ph idx="4294967295"/>
          </p:nvPr>
        </p:nvSpPr>
        <p:spPr>
          <a:xfrm>
            <a:off x="0" y="850900"/>
            <a:ext cx="4800600" cy="5778500"/>
          </a:xfrm>
        </p:spPr>
        <p:txBody>
          <a:bodyPr/>
          <a:lstStyle/>
          <a:p>
            <a:pPr eaLnBrk="1" hangingPunct="1">
              <a:spcAft>
                <a:spcPts val="600"/>
              </a:spcAft>
              <a:buClr>
                <a:srgbClr val="3F3F31"/>
              </a:buClr>
            </a:pPr>
            <a:r>
              <a:rPr lang="en-US" sz="2000" b="1" u="sng">
                <a:latin typeface="Calibri" charset="0"/>
                <a:cs typeface="Times New Roman" charset="0"/>
              </a:rPr>
              <a:t>Hybrid capture</a:t>
            </a:r>
            <a:r>
              <a:rPr lang="en-US" sz="2000" b="1">
                <a:latin typeface="Calibri" charset="0"/>
                <a:cs typeface="Times New Roman" charset="0"/>
              </a:rPr>
              <a:t> - </a:t>
            </a:r>
            <a:r>
              <a:rPr lang="en-US" sz="2000">
                <a:latin typeface="Calibri" charset="0"/>
                <a:cs typeface="Times New Roman" charset="0"/>
              </a:rPr>
              <a:t> fragments from a whole genome library are selected by combining with probes that correspond to most (not all) human exons or gene targets.</a:t>
            </a:r>
          </a:p>
          <a:p>
            <a:pPr eaLnBrk="1" hangingPunct="1">
              <a:spcAft>
                <a:spcPts val="600"/>
              </a:spcAft>
              <a:buClr>
                <a:srgbClr val="3F3F31"/>
              </a:buClr>
            </a:pPr>
            <a:r>
              <a:rPr lang="en-US" sz="2000">
                <a:latin typeface="Calibri" charset="0"/>
                <a:cs typeface="Times New Roman" charset="0"/>
              </a:rPr>
              <a:t>The probe DNAs are biotinylated, making selection from solution with streptavidin magnetic beads an effective means of purification.</a:t>
            </a:r>
          </a:p>
          <a:p>
            <a:pPr eaLnBrk="1" hangingPunct="1">
              <a:spcAft>
                <a:spcPts val="600"/>
              </a:spcAft>
              <a:buClr>
                <a:srgbClr val="3F3F31"/>
              </a:buClr>
            </a:pPr>
            <a:r>
              <a:rPr lang="en-US" sz="2000">
                <a:latin typeface="Calibri" charset="0"/>
                <a:cs typeface="Times New Roman" charset="0"/>
              </a:rPr>
              <a:t>An </a:t>
            </a:r>
            <a:r>
              <a:rPr lang="ja-JP" altLang="en-US" sz="2000">
                <a:latin typeface="Calibri" charset="0"/>
                <a:cs typeface="Times New Roman" charset="0"/>
              </a:rPr>
              <a:t>“</a:t>
            </a:r>
            <a:r>
              <a:rPr lang="en-US" altLang="ja-JP" sz="2000" b="1">
                <a:latin typeface="Calibri" charset="0"/>
                <a:cs typeface="Times New Roman" charset="0"/>
              </a:rPr>
              <a:t>exome</a:t>
            </a:r>
            <a:r>
              <a:rPr lang="ja-JP" altLang="en-US" sz="2000">
                <a:latin typeface="Calibri" charset="0"/>
                <a:cs typeface="Times New Roman" charset="0"/>
              </a:rPr>
              <a:t>”</a:t>
            </a:r>
            <a:r>
              <a:rPr lang="en-US" altLang="ja-JP" sz="2000">
                <a:latin typeface="Calibri" charset="0"/>
                <a:cs typeface="Times New Roman" charset="0"/>
              </a:rPr>
              <a:t> by definition, is the exons of all genes annotated in the reference genome.</a:t>
            </a:r>
          </a:p>
          <a:p>
            <a:pPr eaLnBrk="1" hangingPunct="1">
              <a:spcAft>
                <a:spcPts val="600"/>
              </a:spcAft>
              <a:buClr>
                <a:srgbClr val="3F3F31"/>
              </a:buClr>
            </a:pPr>
            <a:r>
              <a:rPr lang="en-US" sz="2000" b="1">
                <a:latin typeface="Calibri" charset="0"/>
                <a:cs typeface="Times New Roman" charset="0"/>
              </a:rPr>
              <a:t>Custom capture reagents </a:t>
            </a:r>
            <a:r>
              <a:rPr lang="en-US" sz="2000">
                <a:latin typeface="Calibri" charset="0"/>
                <a:cs typeface="Times New Roman" charset="0"/>
              </a:rPr>
              <a:t>can be synthesized to target specific loci that may be of clinical interest.</a:t>
            </a:r>
          </a:p>
        </p:txBody>
      </p:sp>
      <p:pic>
        <p:nvPicPr>
          <p:cNvPr id="60419"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41360273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5"/>
          <p:cNvSpPr>
            <a:spLocks noGrp="1"/>
          </p:cNvSpPr>
          <p:nvPr>
            <p:ph type="title"/>
          </p:nvPr>
        </p:nvSpPr>
        <p:spPr>
          <a:xfrm>
            <a:off x="286763" y="0"/>
            <a:ext cx="8400037" cy="838200"/>
          </a:xfrm>
        </p:spPr>
        <p:txBody>
          <a:bodyPr rtlCol="0"/>
          <a:lstStyle/>
          <a:p>
            <a:pPr eaLnBrk="1" fontAlgn="auto" hangingPunct="1">
              <a:spcAft>
                <a:spcPts val="0"/>
              </a:spcAft>
              <a:defRPr/>
            </a:pPr>
            <a:r>
              <a:rPr lang="en-US" sz="3200" dirty="0">
                <a:latin typeface="Trebuchet MS" charset="0"/>
              </a:rPr>
              <a:t>Massively Parallel Sequencing by Synthesis</a:t>
            </a:r>
          </a:p>
        </p:txBody>
      </p:sp>
      <p:grpSp>
        <p:nvGrpSpPr>
          <p:cNvPr id="62466" name="Group 40"/>
          <p:cNvGrpSpPr>
            <a:grpSpLocks/>
          </p:cNvGrpSpPr>
          <p:nvPr/>
        </p:nvGrpSpPr>
        <p:grpSpPr bwMode="auto">
          <a:xfrm>
            <a:off x="157163" y="838200"/>
            <a:ext cx="3576637" cy="5334000"/>
            <a:chOff x="76200" y="762000"/>
            <a:chExt cx="3576182" cy="5334000"/>
          </a:xfrm>
        </p:grpSpPr>
        <p:pic>
          <p:nvPicPr>
            <p:cNvPr id="6248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62477"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78"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62479"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62480"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r>
                <a:rPr lang="en-US" sz="1600" b="1">
                  <a:solidFill>
                    <a:srgbClr val="F1626E"/>
                  </a:solidFill>
                  <a:latin typeface="Arial" charset="0"/>
                </a:rPr>
                <a:t>Excitation</a:t>
              </a:r>
            </a:p>
          </p:txBody>
        </p:sp>
        <p:sp>
          <p:nvSpPr>
            <p:cNvPr id="62481"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r>
                <a:rPr 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62469" name="Group 15"/>
            <p:cNvGrpSpPr>
              <a:grpSpLocks/>
            </p:cNvGrpSpPr>
            <p:nvPr/>
          </p:nvGrpSpPr>
          <p:grpSpPr bwMode="auto">
            <a:xfrm>
              <a:off x="7391400" y="990600"/>
              <a:ext cx="1600200" cy="1454150"/>
              <a:chOff x="457200" y="1295400"/>
              <a:chExt cx="2209800" cy="1835150"/>
            </a:xfrm>
          </p:grpSpPr>
          <p:pic>
            <p:nvPicPr>
              <p:cNvPr id="62475"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2476"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grpSp>
        <p:grpSp>
          <p:nvGrpSpPr>
            <p:cNvPr id="62470" name="Group 24"/>
            <p:cNvGrpSpPr>
              <a:grpSpLocks/>
            </p:cNvGrpSpPr>
            <p:nvPr/>
          </p:nvGrpSpPr>
          <p:grpSpPr bwMode="auto">
            <a:xfrm>
              <a:off x="7391400" y="4572000"/>
              <a:ext cx="1600200" cy="1219200"/>
              <a:chOff x="2667000" y="2133600"/>
              <a:chExt cx="2030097" cy="1828800"/>
            </a:xfrm>
          </p:grpSpPr>
          <p:pic>
            <p:nvPicPr>
              <p:cNvPr id="62472"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62473"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sp>
            <p:nvSpPr>
              <p:cNvPr id="62474"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3" name="TextBox 22"/>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3137262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p:cNvSpPr>
            <a:spLocks noGrp="1"/>
          </p:cNvSpPr>
          <p:nvPr>
            <p:ph type="title"/>
          </p:nvPr>
        </p:nvSpPr>
        <p:spPr>
          <a:xfrm>
            <a:off x="457200" y="-152400"/>
            <a:ext cx="8229600" cy="1143000"/>
          </a:xfrm>
        </p:spPr>
        <p:txBody>
          <a:bodyPr rtlCol="0"/>
          <a:lstStyle/>
          <a:p>
            <a:pPr eaLnBrk="1" fontAlgn="auto" hangingPunct="1">
              <a:spcAft>
                <a:spcPts val="0"/>
              </a:spcAft>
              <a:defRPr/>
            </a:pPr>
            <a:r>
              <a:rPr lang="en-US" sz="3600" dirty="0" err="1">
                <a:latin typeface="+mj-lt"/>
              </a:rPr>
              <a:t>Illumina</a:t>
            </a:r>
            <a:r>
              <a:rPr lang="en-US" sz="3600" dirty="0">
                <a:latin typeface="+mj-lt"/>
              </a:rPr>
              <a:t> Patterned Flow Cell</a:t>
            </a:r>
          </a:p>
        </p:txBody>
      </p:sp>
      <p:pic>
        <p:nvPicPr>
          <p:cNvPr id="63490" name="Picture 4" descr="Screen Shot 2015-07-20 at 5.48.0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35052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descr="Screen Shot 2015-07-20 at 5.50.4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143000"/>
            <a:ext cx="48418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reen Shot 2015-07-20 at 5.51.5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3962400"/>
            <a:ext cx="4179930" cy="255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171246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457200" y="0"/>
            <a:ext cx="8229600" cy="1143000"/>
          </a:xfrm>
        </p:spPr>
        <p:txBody>
          <a:bodyPr rtlCol="0"/>
          <a:lstStyle/>
          <a:p>
            <a:pPr eaLnBrk="1" fontAlgn="auto" hangingPunct="1">
              <a:spcAft>
                <a:spcPts val="0"/>
              </a:spcAft>
              <a:defRPr/>
            </a:pPr>
            <a:r>
              <a:rPr lang="en-US" sz="3600" dirty="0">
                <a:latin typeface="+mj-lt"/>
              </a:rPr>
              <a:t>Platforms: </a:t>
            </a:r>
            <a:r>
              <a:rPr lang="en-US" sz="3600" dirty="0" err="1">
                <a:latin typeface="+mj-lt"/>
              </a:rPr>
              <a:t>Illumina</a:t>
            </a:r>
            <a:endParaRPr lang="en-US" sz="3600" dirty="0">
              <a:latin typeface="+mj-lt"/>
            </a:endParaRPr>
          </a:p>
        </p:txBody>
      </p:sp>
      <p:sp>
        <p:nvSpPr>
          <p:cNvPr id="114692" name="TextBox 5"/>
          <p:cNvSpPr txBox="1">
            <a:spLocks noChangeArrowheads="1"/>
          </p:cNvSpPr>
          <p:nvPr/>
        </p:nvSpPr>
        <p:spPr bwMode="auto">
          <a:xfrm>
            <a:off x="533400" y="5334000"/>
            <a:ext cx="8077200" cy="1200150"/>
          </a:xfrm>
          <a:prstGeom prst="rect">
            <a:avLst/>
          </a:prstGeom>
          <a:noFill/>
          <a:ln>
            <a:noFill/>
          </a:ln>
          <a:extLst/>
        </p:spPr>
        <p:txBody>
          <a:bodyPr>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pPr>
              <a:buClr>
                <a:srgbClr val="558ED5"/>
              </a:buClr>
              <a:buFontTx/>
              <a:buChar char="•"/>
            </a:pPr>
            <a:r>
              <a:rPr lang="en-US" sz="1800">
                <a:cs typeface="ＭＳ Ｐゴシック" charset="0"/>
              </a:rPr>
              <a:t> High accuracy, range of capacity and throughput</a:t>
            </a:r>
          </a:p>
          <a:p>
            <a:pPr>
              <a:buClr>
                <a:srgbClr val="558ED5"/>
              </a:buClr>
              <a:buFontTx/>
              <a:buChar char="•"/>
            </a:pPr>
            <a:r>
              <a:rPr lang="en-US" sz="1800">
                <a:cs typeface="ＭＳ Ｐゴシック" charset="0"/>
              </a:rPr>
              <a:t> Longer read lengths on some platforms (MiSeq)</a:t>
            </a:r>
          </a:p>
          <a:p>
            <a:pPr>
              <a:buClr>
                <a:srgbClr val="558ED5"/>
              </a:buClr>
              <a:buFontTx/>
              <a:buChar char="•"/>
            </a:pPr>
            <a:r>
              <a:rPr lang="en-US" sz="1800">
                <a:cs typeface="ＭＳ Ｐゴシック" charset="0"/>
              </a:rPr>
              <a:t> Improved kits, improved software pipeline and capabilities, cloud computing in BaseSpace </a:t>
            </a:r>
          </a:p>
        </p:txBody>
      </p:sp>
      <p:grpSp>
        <p:nvGrpSpPr>
          <p:cNvPr id="64515" name="Group 5"/>
          <p:cNvGrpSpPr>
            <a:grpSpLocks/>
          </p:cNvGrpSpPr>
          <p:nvPr/>
        </p:nvGrpSpPr>
        <p:grpSpPr bwMode="auto">
          <a:xfrm>
            <a:off x="273050" y="1371600"/>
            <a:ext cx="8566150" cy="3733800"/>
            <a:chOff x="0" y="1828800"/>
            <a:chExt cx="8565976" cy="3733800"/>
          </a:xfrm>
        </p:grpSpPr>
        <p:pic>
          <p:nvPicPr>
            <p:cNvPr id="64516" name="Picture 2" descr="Screen Shot 2017-07-17 at 8.34.12 AM.png"/>
            <p:cNvPicPr>
              <a:picLocks noChangeAspect="1"/>
            </p:cNvPicPr>
            <p:nvPr/>
          </p:nvPicPr>
          <p:blipFill>
            <a:blip r:embed="rId2">
              <a:extLst>
                <a:ext uri="{28A0092B-C50C-407E-A947-70E740481C1C}">
                  <a14:useLocalDpi xmlns:a14="http://schemas.microsoft.com/office/drawing/2010/main" val="0"/>
                </a:ext>
              </a:extLst>
            </a:blip>
            <a:srcRect r="4604"/>
            <a:stretch>
              <a:fillRect/>
            </a:stretch>
          </p:blipFill>
          <p:spPr bwMode="auto">
            <a:xfrm>
              <a:off x="0" y="1905000"/>
              <a:ext cx="5029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Screen Shot 2017-07-17 at 8.34.33 AM.png"/>
            <p:cNvPicPr>
              <a:picLocks noChangeAspect="1"/>
            </p:cNvPicPr>
            <p:nvPr/>
          </p:nvPicPr>
          <p:blipFill>
            <a:blip r:embed="rId3">
              <a:extLst>
                <a:ext uri="{28A0092B-C50C-407E-A947-70E740481C1C}">
                  <a14:useLocalDpi xmlns:a14="http://schemas.microsoft.com/office/drawing/2010/main" val="0"/>
                </a:ext>
              </a:extLst>
            </a:blip>
            <a:srcRect b="13194"/>
            <a:stretch>
              <a:fillRect/>
            </a:stretch>
          </p:blipFill>
          <p:spPr bwMode="auto">
            <a:xfrm>
              <a:off x="5105374" y="1890776"/>
              <a:ext cx="1688239" cy="36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4" descr="Screen Shot 2017-07-17 at 8.35.06 AM.png"/>
            <p:cNvPicPr>
              <a:picLocks noChangeAspect="1"/>
            </p:cNvPicPr>
            <p:nvPr/>
          </p:nvPicPr>
          <p:blipFill>
            <a:blip r:embed="rId4">
              <a:extLst>
                <a:ext uri="{28A0092B-C50C-407E-A947-70E740481C1C}">
                  <a14:useLocalDpi xmlns:a14="http://schemas.microsoft.com/office/drawing/2010/main" val="0"/>
                </a:ext>
              </a:extLst>
            </a:blip>
            <a:srcRect l="55838" b="13890"/>
            <a:stretch>
              <a:fillRect/>
            </a:stretch>
          </p:blipFill>
          <p:spPr bwMode="auto">
            <a:xfrm>
              <a:off x="6705600" y="1828800"/>
              <a:ext cx="1860376" cy="36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3920122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Our inputs</a:t>
            </a:r>
            <a:endParaRPr lang="en-US" sz="4000" b="1" dirty="0"/>
          </a:p>
        </p:txBody>
      </p:sp>
    </p:spTree>
    <p:extLst>
      <p:ext uri="{BB962C8B-B14F-4D97-AF65-F5344CB8AC3E}">
        <p14:creationId xmlns:p14="http://schemas.microsoft.com/office/powerpoint/2010/main" val="332703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genomic data file formats</a:t>
            </a:r>
            <a:endParaRPr lang="en-US" dirty="0"/>
          </a:p>
        </p:txBody>
      </p:sp>
      <p:sp>
        <p:nvSpPr>
          <p:cNvPr id="3" name="Content Placeholder 2"/>
          <p:cNvSpPr>
            <a:spLocks noGrp="1"/>
          </p:cNvSpPr>
          <p:nvPr>
            <p:ph idx="1"/>
          </p:nvPr>
        </p:nvSpPr>
        <p:spPr/>
        <p:txBody>
          <a:bodyPr>
            <a:normAutofit/>
          </a:bodyPr>
          <a:lstStyle/>
          <a:p>
            <a:r>
              <a:rPr lang="en-US" dirty="0" smtClean="0"/>
              <a:t>FASTA </a:t>
            </a:r>
            <a:r>
              <a:rPr lang="mr-IN" dirty="0" smtClean="0"/>
              <a:t>–</a:t>
            </a:r>
            <a:r>
              <a:rPr lang="en-US" dirty="0" smtClean="0"/>
              <a:t> sequences (DNA, RNA, protein)</a:t>
            </a:r>
          </a:p>
          <a:p>
            <a:r>
              <a:rPr lang="en-US" dirty="0" smtClean="0">
                <a:hlinkClick r:id="rId2"/>
              </a:rPr>
              <a:t>FASTQ</a:t>
            </a:r>
            <a:r>
              <a:rPr lang="en-US" dirty="0" smtClean="0"/>
              <a:t> – raw sequence data (with qualities)</a:t>
            </a:r>
          </a:p>
          <a:p>
            <a:r>
              <a:rPr lang="en-US" dirty="0" smtClean="0">
                <a:hlinkClick r:id="rId3"/>
              </a:rPr>
              <a:t>SAM/BAM/CRAM</a:t>
            </a:r>
            <a:r>
              <a:rPr lang="en-US" dirty="0" smtClean="0"/>
              <a:t> – aligned sequence data</a:t>
            </a:r>
            <a:endParaRPr lang="en-US" dirty="0"/>
          </a:p>
          <a:p>
            <a:r>
              <a:rPr lang="en-US" dirty="0" smtClean="0">
                <a:hlinkClick r:id="rId4"/>
              </a:rPr>
              <a:t>GTF</a:t>
            </a:r>
            <a:r>
              <a:rPr lang="en-US" dirty="0" smtClean="0"/>
              <a:t> – gene/transcript annotations</a:t>
            </a:r>
          </a:p>
          <a:p>
            <a:r>
              <a:rPr lang="en-US" dirty="0" smtClean="0">
                <a:hlinkClick r:id="rId5"/>
              </a:rPr>
              <a:t>BED</a:t>
            </a:r>
            <a:r>
              <a:rPr lang="en-US" dirty="0" smtClean="0"/>
              <a:t> – other genome features</a:t>
            </a:r>
          </a:p>
          <a:p>
            <a:r>
              <a:rPr lang="en-US" dirty="0" smtClean="0">
                <a:hlinkClick r:id="rId6"/>
              </a:rPr>
              <a:t>VCF</a:t>
            </a:r>
            <a:r>
              <a:rPr lang="en-US" dirty="0" smtClean="0"/>
              <a:t> – variant calls (individual, multi-individual)</a:t>
            </a:r>
          </a:p>
          <a:p>
            <a:r>
              <a:rPr lang="en-US" dirty="0" smtClean="0">
                <a:hlinkClick r:id="rId7"/>
              </a:rPr>
              <a:t>MAF</a:t>
            </a:r>
            <a:r>
              <a:rPr lang="en-US" dirty="0" smtClean="0"/>
              <a:t> – aggregated variant information (project, population)</a:t>
            </a:r>
          </a:p>
          <a:p>
            <a:endParaRPr lang="en-US" dirty="0" smtClean="0"/>
          </a:p>
          <a:p>
            <a:r>
              <a:rPr lang="en-US" dirty="0" smtClean="0"/>
              <a:t>Many, many custom data formats output by specialized tools </a:t>
            </a:r>
            <a:r>
              <a:rPr lang="mr-IN" dirty="0" smtClean="0"/>
              <a:t>…</a:t>
            </a:r>
            <a:r>
              <a:rPr lang="en-US" dirty="0" smtClean="0"/>
              <a:t> often in TSV format</a:t>
            </a:r>
            <a:endParaRPr lang="en-US" dirty="0"/>
          </a:p>
        </p:txBody>
      </p:sp>
    </p:spTree>
    <p:extLst>
      <p:ext uri="{BB962C8B-B14F-4D97-AF65-F5344CB8AC3E}">
        <p14:creationId xmlns:p14="http://schemas.microsoft.com/office/powerpoint/2010/main" val="4418273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26988"/>
            <a:ext cx="8839200" cy="848753"/>
          </a:xfrm>
        </p:spPr>
        <p:txBody>
          <a:bodyPr/>
          <a:lstStyle/>
          <a:p>
            <a:pPr eaLnBrk="1" hangingPunct="1"/>
            <a:r>
              <a:rPr lang="en-US" altLang="ko-KR" dirty="0" smtClean="0">
                <a:latin typeface="Calibri" charset="0"/>
                <a:ea typeface="ＭＳ Ｐゴシック" charset="0"/>
                <a:cs typeface="ＭＳ Ｐゴシック" charset="0"/>
              </a:rPr>
              <a:t>Our reference genome</a:t>
            </a:r>
            <a:endParaRPr lang="en-US" altLang="ko-KR" dirty="0">
              <a:latin typeface="Calibri" charset="0"/>
              <a:ea typeface="ＭＳ Ｐゴシック" charset="0"/>
              <a:cs typeface="ＭＳ Ｐゴシック" charset="0"/>
            </a:endParaRPr>
          </a:p>
        </p:txBody>
      </p:sp>
      <p:sp>
        <p:nvSpPr>
          <p:cNvPr id="19458" name="Content Placeholder 6"/>
          <p:cNvSpPr>
            <a:spLocks noGrp="1"/>
          </p:cNvSpPr>
          <p:nvPr>
            <p:ph idx="1"/>
          </p:nvPr>
        </p:nvSpPr>
        <p:spPr>
          <a:xfrm>
            <a:off x="152400" y="1268413"/>
            <a:ext cx="8839200" cy="4897437"/>
          </a:xfrm>
        </p:spPr>
        <p:txBody>
          <a:bodyPr/>
          <a:lstStyle/>
          <a:p>
            <a:r>
              <a:rPr lang="en-US" dirty="0">
                <a:latin typeface="Calibri" charset="0"/>
                <a:ea typeface="ＭＳ Ｐゴシック" charset="0"/>
              </a:rPr>
              <a:t>All reference files </a:t>
            </a:r>
            <a:r>
              <a:rPr lang="en-US" dirty="0" smtClean="0">
                <a:latin typeface="Calibri" charset="0"/>
                <a:ea typeface="ＭＳ Ｐゴシック" charset="0"/>
              </a:rPr>
              <a:t>were obtained </a:t>
            </a:r>
            <a:r>
              <a:rPr lang="en-US" dirty="0">
                <a:latin typeface="Calibri" charset="0"/>
                <a:ea typeface="ＭＳ Ｐゴシック" charset="0"/>
              </a:rPr>
              <a:t>from </a:t>
            </a:r>
            <a:r>
              <a:rPr lang="en-US" dirty="0" smtClean="0">
                <a:latin typeface="Calibri" charset="0"/>
                <a:ea typeface="ＭＳ Ｐゴシック" charset="0"/>
              </a:rPr>
              <a:t>the 1000 genomes project</a:t>
            </a:r>
          </a:p>
          <a:p>
            <a:pPr lvl="1"/>
            <a:r>
              <a:rPr lang="en-US" dirty="0" smtClean="0">
                <a:latin typeface="Calibri" charset="0"/>
                <a:ea typeface="ＭＳ Ｐゴシック" charset="0"/>
              </a:rPr>
              <a:t>The GRCh38 build </a:t>
            </a:r>
            <a:r>
              <a:rPr lang="en-US" dirty="0">
                <a:latin typeface="Calibri" charset="0"/>
                <a:ea typeface="ＭＳ Ｐゴシック" charset="0"/>
              </a:rPr>
              <a:t>of the human genome is </a:t>
            </a:r>
            <a:r>
              <a:rPr lang="en-US" dirty="0" smtClean="0">
                <a:latin typeface="Calibri" charset="0"/>
                <a:ea typeface="ＭＳ Ｐゴシック" charset="0"/>
              </a:rPr>
              <a:t>used</a:t>
            </a:r>
          </a:p>
          <a:p>
            <a:pPr lvl="1"/>
            <a:r>
              <a:rPr lang="en-US" dirty="0" smtClean="0">
                <a:latin typeface="Calibri" charset="0"/>
                <a:ea typeface="ＭＳ Ｐゴシック" charset="0"/>
              </a:rPr>
              <a:t>This is the latest version of the human reference</a:t>
            </a:r>
            <a:endParaRPr lang="en-US" dirty="0">
              <a:latin typeface="Calibri" charset="0"/>
              <a:ea typeface="ＭＳ Ｐゴシック" charset="0"/>
            </a:endParaRPr>
          </a:p>
          <a:p>
            <a:r>
              <a:rPr lang="en-US" dirty="0">
                <a:latin typeface="Calibri" charset="0"/>
                <a:ea typeface="ＭＳ Ｐゴシック" charset="0"/>
              </a:rPr>
              <a:t>For the </a:t>
            </a:r>
            <a:r>
              <a:rPr lang="en-US" dirty="0" smtClean="0">
                <a:latin typeface="Calibri" charset="0"/>
                <a:ea typeface="ＭＳ Ｐゴシック" charset="0"/>
              </a:rPr>
              <a:t>tutorial, two chromosomes are used (</a:t>
            </a:r>
            <a:r>
              <a:rPr lang="en-US" dirty="0" err="1" smtClean="0">
                <a:latin typeface="Calibri" charset="0"/>
                <a:ea typeface="ＭＳ Ｐゴシック" charset="0"/>
              </a:rPr>
              <a:t>chr.</a:t>
            </a:r>
            <a:r>
              <a:rPr lang="en-US" dirty="0" smtClean="0">
                <a:latin typeface="Calibri" charset="0"/>
                <a:ea typeface="ＭＳ Ｐゴシック" charset="0"/>
              </a:rPr>
              <a:t> 6 and </a:t>
            </a:r>
            <a:r>
              <a:rPr lang="en-US" dirty="0" err="1" smtClean="0">
                <a:latin typeface="Calibri" charset="0"/>
                <a:ea typeface="ＭＳ Ｐゴシック" charset="0"/>
              </a:rPr>
              <a:t>chr.</a:t>
            </a:r>
            <a:r>
              <a:rPr lang="en-US" dirty="0" smtClean="0">
                <a:latin typeface="Calibri" charset="0"/>
                <a:ea typeface="ＭＳ Ｐゴシック" charset="0"/>
              </a:rPr>
              <a:t> 17)</a:t>
            </a:r>
            <a:endParaRPr lang="en-US" dirty="0">
              <a:latin typeface="Calibri" charset="0"/>
              <a:ea typeface="ＭＳ Ｐゴシック" charset="0"/>
            </a:endParaRPr>
          </a:p>
          <a:p>
            <a:pPr lvl="1"/>
            <a:r>
              <a:rPr lang="en-US" dirty="0">
                <a:latin typeface="Calibri" charset="0"/>
                <a:ea typeface="ＭＳ Ｐゴシック" charset="0"/>
              </a:rPr>
              <a:t>The reason for this is to reduce run time for the tutorial</a:t>
            </a:r>
          </a:p>
          <a:p>
            <a:pPr lvl="1"/>
            <a:r>
              <a:rPr lang="en-US" dirty="0" smtClean="0">
                <a:latin typeface="Calibri" charset="0"/>
                <a:ea typeface="ＭＳ Ｐゴシック" charset="0"/>
              </a:rPr>
              <a:t>Performing this analysis on the complete genome reference would require only minor modification of the commands</a:t>
            </a:r>
          </a:p>
          <a:p>
            <a:pPr lvl="2"/>
            <a:r>
              <a:rPr lang="en-US" dirty="0" smtClean="0">
                <a:latin typeface="Calibri" charset="0"/>
                <a:ea typeface="ＭＳ Ｐゴシック" charset="0"/>
              </a:rPr>
              <a:t>Would also require more storage, compute resources, and time</a:t>
            </a:r>
            <a:endParaRPr lang="en-US" dirty="0">
              <a:latin typeface="Calibri" charset="0"/>
              <a:ea typeface="ＭＳ Ｐゴシック" charset="0"/>
            </a:endParaRPr>
          </a:p>
        </p:txBody>
      </p:sp>
    </p:spTree>
    <p:extLst>
      <p:ext uri="{BB962C8B-B14F-4D97-AF65-F5344CB8AC3E}">
        <p14:creationId xmlns:p14="http://schemas.microsoft.com/office/powerpoint/2010/main" val="37702532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charset="0"/>
              </a:rPr>
              <a:t>Insert size terminology explained</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397000"/>
            <a:ext cx="8928100" cy="151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4060825"/>
            <a:ext cx="8855075" cy="1195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82550" y="6002338"/>
            <a:ext cx="582136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54072" rIns="90000" bIns="4500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a:solidFill>
                  <a:srgbClr val="000000"/>
                </a:solidFill>
                <a:latin typeface="Arial" charset="0"/>
                <a:ea typeface="ＭＳ Ｐゴシック" charset="0"/>
                <a:cs typeface="Droid Sans Fallback" charset="0"/>
              </a:defRPr>
            </a:lvl9pPr>
          </a:lstStyle>
          <a:p>
            <a:r>
              <a:rPr lang="en-CA" sz="1200"/>
              <a:t>http://thegenomefactory.blogspot.ca/2013/08/paired-end-read-confusion-library.html</a:t>
            </a:r>
          </a:p>
        </p:txBody>
      </p:sp>
    </p:spTree>
    <p:extLst>
      <p:ext uri="{BB962C8B-B14F-4D97-AF65-F5344CB8AC3E}">
        <p14:creationId xmlns:p14="http://schemas.microsoft.com/office/powerpoint/2010/main" val="52990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 file format example</a:t>
            </a:r>
            <a:endParaRPr lang="en-US" dirty="0"/>
          </a:p>
        </p:txBody>
      </p:sp>
      <p:pic>
        <p:nvPicPr>
          <p:cNvPr id="4" name="Content Placeholder 3" descr="fasta.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2" r="378"/>
          <a:stretch/>
        </p:blipFill>
        <p:spPr>
          <a:xfrm>
            <a:off x="226784" y="934443"/>
            <a:ext cx="8929335" cy="5613352"/>
          </a:xfrm>
        </p:spPr>
      </p:pic>
    </p:spTree>
    <p:extLst>
      <p:ext uri="{BB962C8B-B14F-4D97-AF65-F5344CB8AC3E}">
        <p14:creationId xmlns:p14="http://schemas.microsoft.com/office/powerpoint/2010/main" val="223987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152400" y="44450"/>
            <a:ext cx="8839200" cy="754903"/>
          </a:xfrm>
        </p:spPr>
        <p:txBody>
          <a:bodyPr/>
          <a:lstStyle/>
          <a:p>
            <a:pPr eaLnBrk="1" hangingPunct="1"/>
            <a:r>
              <a:rPr lang="en-US" altLang="ko-KR" dirty="0" smtClean="0">
                <a:latin typeface="Calibri" charset="0"/>
                <a:ea typeface="ＭＳ Ｐゴシック" charset="0"/>
                <a:cs typeface="ＭＳ Ｐゴシック" charset="0"/>
              </a:rPr>
              <a:t>Raw read data</a:t>
            </a:r>
            <a:endParaRPr lang="en-US" altLang="ko-KR" dirty="0">
              <a:latin typeface="Calibri" charset="0"/>
              <a:ea typeface="ＭＳ Ｐゴシック" charset="0"/>
              <a:cs typeface="ＭＳ Ｐゴシック" charset="0"/>
            </a:endParaRPr>
          </a:p>
        </p:txBody>
      </p:sp>
      <p:sp>
        <p:nvSpPr>
          <p:cNvPr id="24578" name="Content Placeholder 6"/>
          <p:cNvSpPr>
            <a:spLocks noGrp="1"/>
          </p:cNvSpPr>
          <p:nvPr>
            <p:ph idx="1"/>
          </p:nvPr>
        </p:nvSpPr>
        <p:spPr>
          <a:xfrm>
            <a:off x="152400" y="1268413"/>
            <a:ext cx="8839200" cy="4979987"/>
          </a:xfrm>
        </p:spPr>
        <p:txBody>
          <a:bodyPr>
            <a:normAutofit/>
          </a:bodyPr>
          <a:lstStyle/>
          <a:p>
            <a:pPr>
              <a:lnSpc>
                <a:spcPct val="80000"/>
              </a:lnSpc>
            </a:pPr>
            <a:r>
              <a:rPr lang="en-US" sz="2600" dirty="0">
                <a:latin typeface="Calibri" charset="0"/>
                <a:ea typeface="ＭＳ Ｐゴシック" charset="0"/>
              </a:rPr>
              <a:t>For purposes of the tutorial, the test data has been pre-filtered</a:t>
            </a:r>
          </a:p>
          <a:p>
            <a:pPr lvl="1">
              <a:lnSpc>
                <a:spcPct val="80000"/>
              </a:lnSpc>
            </a:pPr>
            <a:r>
              <a:rPr lang="en-US" sz="2200" dirty="0">
                <a:latin typeface="Calibri" charset="0"/>
                <a:ea typeface="ＭＳ Ｐゴシック" charset="0"/>
              </a:rPr>
              <a:t>Identified reads that appear to match transcripts on </a:t>
            </a:r>
            <a:r>
              <a:rPr lang="en-US" sz="2200" dirty="0" smtClean="0">
                <a:latin typeface="Calibri" charset="0"/>
                <a:ea typeface="ＭＳ Ｐゴシック" charset="0"/>
              </a:rPr>
              <a:t>the selected chromosomes</a:t>
            </a:r>
            <a:endParaRPr lang="en-US" sz="2200" dirty="0">
              <a:latin typeface="Calibri" charset="0"/>
              <a:ea typeface="ＭＳ Ｐゴシック" charset="0"/>
            </a:endParaRPr>
          </a:p>
          <a:p>
            <a:pPr>
              <a:lnSpc>
                <a:spcPct val="80000"/>
              </a:lnSpc>
            </a:pPr>
            <a:r>
              <a:rPr lang="en-US" sz="2600" dirty="0">
                <a:latin typeface="Calibri" charset="0"/>
                <a:ea typeface="ＭＳ Ｐゴシック" charset="0"/>
              </a:rPr>
              <a:t>The test data corresponds to </a:t>
            </a:r>
            <a:r>
              <a:rPr lang="en-US" sz="2600" dirty="0" smtClean="0">
                <a:latin typeface="Calibri" charset="0"/>
                <a:ea typeface="ＭＳ Ｐゴシック" charset="0"/>
              </a:rPr>
              <a:t>a single hypothetical human breast cancer patient (cell lines)</a:t>
            </a:r>
            <a:endParaRPr lang="en-US" sz="2600" dirty="0">
              <a:latin typeface="Calibri" charset="0"/>
              <a:ea typeface="ＭＳ Ｐゴシック" charset="0"/>
            </a:endParaRPr>
          </a:p>
          <a:p>
            <a:pPr lvl="1">
              <a:lnSpc>
                <a:spcPct val="80000"/>
              </a:lnSpc>
            </a:pPr>
            <a:r>
              <a:rPr lang="en-US" sz="2200" dirty="0" smtClean="0">
                <a:latin typeface="Calibri" charset="0"/>
                <a:ea typeface="ＭＳ Ｐゴシック" charset="0"/>
              </a:rPr>
              <a:t>HCC1395 and HCC1395/BL</a:t>
            </a:r>
          </a:p>
          <a:p>
            <a:pPr lvl="1">
              <a:lnSpc>
                <a:spcPct val="80000"/>
              </a:lnSpc>
            </a:pPr>
            <a:r>
              <a:rPr lang="en-US" sz="2200" dirty="0" smtClean="0">
                <a:latin typeface="Calibri" charset="0"/>
                <a:ea typeface="ＭＳ Ｐゴシック" charset="0"/>
              </a:rPr>
              <a:t>Genomic DNA and RNA were isolated</a:t>
            </a:r>
          </a:p>
          <a:p>
            <a:pPr lvl="1">
              <a:lnSpc>
                <a:spcPct val="80000"/>
              </a:lnSpc>
            </a:pPr>
            <a:r>
              <a:rPr lang="en-US" sz="2200" dirty="0" smtClean="0">
                <a:latin typeface="Calibri" charset="0"/>
                <a:ea typeface="ＭＳ Ｐゴシック" charset="0"/>
              </a:rPr>
              <a:t>The RNA samples also included one of two ERCC RNA “spike-in” mixes (Mix1 or Mix2)</a:t>
            </a:r>
            <a:endParaRPr lang="en-US" sz="2200" dirty="0">
              <a:latin typeface="Calibri" charset="0"/>
              <a:ea typeface="ＭＳ Ｐゴシック" charset="0"/>
            </a:endParaRPr>
          </a:p>
          <a:p>
            <a:pPr>
              <a:lnSpc>
                <a:spcPct val="80000"/>
              </a:lnSpc>
            </a:pPr>
            <a:r>
              <a:rPr lang="en-US" sz="2600" dirty="0" smtClean="0">
                <a:latin typeface="Calibri" charset="0"/>
                <a:ea typeface="ＭＳ Ｐゴシック" charset="0"/>
              </a:rPr>
              <a:t>The </a:t>
            </a:r>
            <a:r>
              <a:rPr lang="en-US" sz="2600" dirty="0">
                <a:latin typeface="Calibri" charset="0"/>
                <a:ea typeface="ＭＳ Ｐゴシック" charset="0"/>
              </a:rPr>
              <a:t>input data is provided in </a:t>
            </a:r>
            <a:r>
              <a:rPr lang="ja-JP" altLang="en-US" sz="2600" dirty="0">
                <a:latin typeface="Calibri" charset="0"/>
                <a:ea typeface="ＭＳ Ｐゴシック" charset="0"/>
              </a:rPr>
              <a:t>‘</a:t>
            </a:r>
            <a:r>
              <a:rPr lang="en-US" altLang="ja-JP" sz="2600" dirty="0" err="1">
                <a:latin typeface="Calibri" charset="0"/>
                <a:ea typeface="ＭＳ Ｐゴシック" charset="0"/>
              </a:rPr>
              <a:t>fastq</a:t>
            </a:r>
            <a:r>
              <a:rPr lang="ja-JP" altLang="en-US" sz="2600" dirty="0">
                <a:latin typeface="Calibri" charset="0"/>
                <a:ea typeface="ＭＳ Ｐゴシック" charset="0"/>
              </a:rPr>
              <a:t>’</a:t>
            </a:r>
            <a:r>
              <a:rPr lang="en-US" altLang="ja-JP" sz="2600" dirty="0">
                <a:latin typeface="Calibri" charset="0"/>
                <a:ea typeface="ＭＳ Ｐゴシック" charset="0"/>
              </a:rPr>
              <a:t> format:</a:t>
            </a:r>
          </a:p>
          <a:p>
            <a:pPr lvl="1">
              <a:lnSpc>
                <a:spcPct val="80000"/>
              </a:lnSpc>
            </a:pPr>
            <a:r>
              <a:rPr lang="en-US" sz="2200" dirty="0">
                <a:latin typeface="Calibri" charset="0"/>
                <a:ea typeface="ＭＳ Ｐゴシック" charset="0"/>
                <a:hlinkClick r:id="rId3"/>
              </a:rPr>
              <a:t>http://en.wikipedia.org/wiki/</a:t>
            </a:r>
            <a:r>
              <a:rPr lang="en-US" sz="2200" dirty="0" smtClean="0">
                <a:latin typeface="Calibri" charset="0"/>
                <a:ea typeface="ＭＳ Ｐゴシック" charset="0"/>
                <a:hlinkClick r:id="rId3"/>
              </a:rPr>
              <a:t>FASTQ_format</a:t>
            </a:r>
            <a:endParaRPr lang="en-US" sz="2200" dirty="0" smtClean="0">
              <a:latin typeface="Calibri" charset="0"/>
              <a:ea typeface="ＭＳ Ｐゴシック" charset="0"/>
            </a:endParaRPr>
          </a:p>
        </p:txBody>
      </p:sp>
    </p:spTree>
    <p:extLst>
      <p:ext uri="{BB962C8B-B14F-4D97-AF65-F5344CB8AC3E}">
        <p14:creationId xmlns:p14="http://schemas.microsoft.com/office/powerpoint/2010/main" val="42265998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 file format example</a:t>
            </a:r>
            <a:endParaRPr lang="en-US" dirty="0"/>
          </a:p>
        </p:txBody>
      </p:sp>
      <p:sp>
        <p:nvSpPr>
          <p:cNvPr id="4" name="Content Placeholder 2"/>
          <p:cNvSpPr>
            <a:spLocks noGrp="1"/>
          </p:cNvSpPr>
          <p:nvPr>
            <p:ph idx="1"/>
          </p:nvPr>
        </p:nvSpPr>
        <p:spPr>
          <a:xfrm>
            <a:off x="403992" y="2260271"/>
            <a:ext cx="7029423" cy="3880554"/>
          </a:xfrm>
        </p:spPr>
        <p:txBody>
          <a:bodyPr>
            <a:noAutofit/>
          </a:bodyPr>
          <a:lstStyle/>
          <a:p>
            <a:pPr marL="0" indent="0">
              <a:buNone/>
            </a:pPr>
            <a:r>
              <a:rPr lang="en-US" sz="2000" dirty="0"/>
              <a:t>@</a:t>
            </a:r>
            <a:r>
              <a:rPr lang="en-US" sz="2000" dirty="0" smtClean="0"/>
              <a:t>HWI-ST718_146963544:6:1213:8996:10047/1</a:t>
            </a:r>
          </a:p>
          <a:p>
            <a:pPr marL="0" indent="0">
              <a:buNone/>
            </a:pPr>
            <a:r>
              <a:rPr lang="en-US" sz="2000" dirty="0" smtClean="0"/>
              <a:t>CTTTTTTATTTTTGTCTGACTGGGTTGATTCAAAA</a:t>
            </a:r>
          </a:p>
          <a:p>
            <a:pPr marL="0" indent="0">
              <a:buNone/>
            </a:pPr>
            <a:r>
              <a:rPr lang="en-US" sz="2000" dirty="0" smtClean="0"/>
              <a:t>+</a:t>
            </a:r>
          </a:p>
          <a:p>
            <a:pPr marL="0" indent="0">
              <a:buNone/>
            </a:pPr>
            <a:r>
              <a:rPr lang="en-US" sz="2000" dirty="0" smtClean="0"/>
              <a:t>CCCFFFFFHHHHGJHIIJHIHIIIFHIJJJJIJJGIBBFGE</a:t>
            </a:r>
          </a:p>
          <a:p>
            <a:pPr marL="0" indent="0">
              <a:buNone/>
            </a:pPr>
            <a:endParaRPr lang="en-US" sz="2000" dirty="0" smtClean="0"/>
          </a:p>
          <a:p>
            <a:pPr marL="0" indent="0">
              <a:buNone/>
            </a:pPr>
            <a:r>
              <a:rPr lang="en-US" sz="2000" dirty="0" smtClean="0"/>
              <a:t>@HWI-ST718_146963544:5:2303:11793:37095/1</a:t>
            </a:r>
          </a:p>
          <a:p>
            <a:pPr marL="0" indent="0">
              <a:buNone/>
            </a:pPr>
            <a:r>
              <a:rPr lang="en-US" sz="2000" dirty="0" smtClean="0"/>
              <a:t>ATGAATTATAGGGCTGTATTTTAATTTTGCATTTTAA</a:t>
            </a:r>
          </a:p>
          <a:p>
            <a:pPr marL="0" indent="0">
              <a:buNone/>
            </a:pPr>
            <a:r>
              <a:rPr lang="en-US" sz="2000" dirty="0" smtClean="0"/>
              <a:t>+</a:t>
            </a:r>
          </a:p>
          <a:p>
            <a:pPr marL="0" indent="0">
              <a:buNone/>
            </a:pPr>
            <a:r>
              <a:rPr lang="en-US" sz="2000" dirty="0" smtClean="0"/>
              <a:t>@@??BDDFFF&lt;FHEGFFGGIEBGHIIIIIBEHIIGIH&lt;FHE</a:t>
            </a:r>
            <a:endParaRPr lang="en-US" sz="2000" dirty="0"/>
          </a:p>
        </p:txBody>
      </p:sp>
      <p:sp>
        <p:nvSpPr>
          <p:cNvPr id="5" name="Title 1"/>
          <p:cNvSpPr txBox="1">
            <a:spLocks/>
          </p:cNvSpPr>
          <p:nvPr/>
        </p:nvSpPr>
        <p:spPr>
          <a:xfrm>
            <a:off x="304800" y="1337065"/>
            <a:ext cx="8301318" cy="609601"/>
          </a:xfrm>
          <a:prstGeom prst="rect">
            <a:avLst/>
          </a:prstGeom>
        </p:spPr>
        <p:txBody>
          <a:bodyPr vert="horz" lIns="91440" tIns="45720" rIns="91440" bIns="45720" rtlCol="0" anchor="ctr">
            <a:normAutofit fontScale="82500" lnSpcReduction="10000"/>
          </a:bodyPr>
          <a:lst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a:lstStyle>
          <a:p>
            <a:r>
              <a:rPr lang="en-US" b="0" dirty="0" err="1" smtClean="0"/>
              <a:t>Fastq</a:t>
            </a:r>
            <a:r>
              <a:rPr lang="en-US" b="0" dirty="0" smtClean="0"/>
              <a:t> files represent raw sequence – base calls and qualities</a:t>
            </a:r>
            <a:endParaRPr lang="en-US" b="0" dirty="0"/>
          </a:p>
        </p:txBody>
      </p:sp>
    </p:spTree>
    <p:extLst>
      <p:ext uri="{BB962C8B-B14F-4D97-AF65-F5344CB8AC3E}">
        <p14:creationId xmlns:p14="http://schemas.microsoft.com/office/powerpoint/2010/main" val="2621330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Fastq</a:t>
            </a:r>
            <a:r>
              <a:rPr lang="en-US" dirty="0" smtClean="0"/>
              <a:t> record format</a:t>
            </a:r>
            <a:endParaRPr lang="en-US" dirty="0"/>
          </a:p>
        </p:txBody>
      </p:sp>
      <p:pic>
        <p:nvPicPr>
          <p:cNvPr id="4" name="Content Placeholder 3" descr="Screen Shot 2018-10-29 at 3.02.11 PM.png"/>
          <p:cNvPicPr>
            <a:picLocks noGrp="1" noChangeAspect="1"/>
          </p:cNvPicPr>
          <p:nvPr>
            <p:ph idx="1"/>
          </p:nvPr>
        </p:nvPicPr>
        <p:blipFill>
          <a:blip r:embed="rId2">
            <a:extLst>
              <a:ext uri="{28A0092B-C50C-407E-A947-70E740481C1C}">
                <a14:useLocalDpi xmlns:a14="http://schemas.microsoft.com/office/drawing/2010/main" val="0"/>
              </a:ext>
            </a:extLst>
          </a:blip>
          <a:srcRect t="-9777" b="-9777"/>
          <a:stretch>
            <a:fillRect/>
          </a:stretch>
        </p:blipFill>
        <p:spPr/>
      </p:pic>
      <p:sp>
        <p:nvSpPr>
          <p:cNvPr id="5" name="TextBox 4"/>
          <p:cNvSpPr txBox="1"/>
          <p:nvPr/>
        </p:nvSpPr>
        <p:spPr>
          <a:xfrm>
            <a:off x="18" y="6472262"/>
            <a:ext cx="5610468" cy="369332"/>
          </a:xfrm>
          <a:prstGeom prst="rect">
            <a:avLst/>
          </a:prstGeom>
          <a:noFill/>
        </p:spPr>
        <p:txBody>
          <a:bodyPr wrap="none" rtlCol="0">
            <a:spAutoFit/>
          </a:bodyPr>
          <a:lstStyle/>
          <a:p>
            <a:r>
              <a:rPr lang="en-US" dirty="0" smtClean="0"/>
              <a:t>Slide courtesy of Andrew Farrell (University of Utah)</a:t>
            </a:r>
            <a:endParaRPr lang="en-US" dirty="0"/>
          </a:p>
        </p:txBody>
      </p:sp>
    </p:spTree>
    <p:extLst>
      <p:ext uri="{BB962C8B-B14F-4D97-AF65-F5344CB8AC3E}">
        <p14:creationId xmlns:p14="http://schemas.microsoft.com/office/powerpoint/2010/main" val="147836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Phred</a:t>
            </a:r>
            <a:r>
              <a:rPr lang="en-US" dirty="0" smtClean="0"/>
              <a:t> scores and ASCII glyphs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71804855"/>
              </p:ext>
            </p:extLst>
          </p:nvPr>
        </p:nvGraphicFramePr>
        <p:xfrm>
          <a:off x="556381" y="1092201"/>
          <a:ext cx="7958667" cy="3238435"/>
        </p:xfrm>
        <a:graphic>
          <a:graphicData uri="http://schemas.openxmlformats.org/drawingml/2006/table">
            <a:tbl>
              <a:tblPr firstRow="1" bandRow="1">
                <a:tableStyleId>{5C22544A-7EE6-4342-B048-85BDC9FD1C3A}</a:tableStyleId>
              </a:tblPr>
              <a:tblGrid>
                <a:gridCol w="2199571"/>
                <a:gridCol w="1687378"/>
                <a:gridCol w="1137147"/>
                <a:gridCol w="1198284"/>
                <a:gridCol w="1736287"/>
              </a:tblGrid>
              <a:tr h="593577">
                <a:tc>
                  <a:txBody>
                    <a:bodyPr/>
                    <a:lstStyle/>
                    <a:p>
                      <a:pPr algn="ctr" fontAlgn="b"/>
                      <a:r>
                        <a:rPr lang="en-US" sz="1900" b="1" i="0" u="none" strike="noStrike" dirty="0" err="1" smtClean="0">
                          <a:solidFill>
                            <a:srgbClr val="333333"/>
                          </a:solidFill>
                          <a:effectLst/>
                          <a:latin typeface="+mn-lt"/>
                        </a:rPr>
                        <a:t>Phred</a:t>
                      </a:r>
                      <a:r>
                        <a:rPr lang="en-US" sz="1900" b="1" i="0" u="none" strike="noStrike" dirty="0" smtClean="0">
                          <a:solidFill>
                            <a:srgbClr val="333333"/>
                          </a:solidFill>
                          <a:effectLst/>
                          <a:latin typeface="+mn-lt"/>
                        </a:rPr>
                        <a:t> Q</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a:solidFill>
                            <a:srgbClr val="333333"/>
                          </a:solidFill>
                          <a:effectLst/>
                          <a:latin typeface="+mn-lt"/>
                        </a:rPr>
                        <a:t>Probability (P</a:t>
                      </a:r>
                      <a:r>
                        <a:rPr lang="en-US" sz="1900" b="1" i="0" u="none" strike="noStrike" dirty="0" smtClean="0">
                          <a:solidFill>
                            <a:srgbClr val="333333"/>
                          </a:solidFill>
                          <a:effectLst/>
                          <a:latin typeface="+mn-lt"/>
                        </a:rPr>
                        <a:t>) of Wrong Base</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Base</a:t>
                      </a:r>
                      <a:r>
                        <a:rPr lang="en-US" sz="1900" b="1" i="0" u="none" strike="noStrike" baseline="0" dirty="0" smtClean="0">
                          <a:solidFill>
                            <a:srgbClr val="333333"/>
                          </a:solidFill>
                          <a:effectLst/>
                          <a:latin typeface="+mn-lt"/>
                        </a:rPr>
                        <a:t> Call Accuracy</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Sanger “Q + 33” Shift</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Sanger “Q + 33” Shift ASCII glyph</a:t>
                      </a:r>
                      <a:endParaRPr lang="en-US" sz="1900" b="1" i="0" u="none" strike="noStrike" dirty="0">
                        <a:solidFill>
                          <a:srgbClr val="333333"/>
                        </a:solidFill>
                        <a:effectLst/>
                        <a:latin typeface="+mn-lt"/>
                      </a:endParaRPr>
                    </a:p>
                  </a:txBody>
                  <a:tcPr marL="12700" marR="12700" marT="16933" marB="0" anchor="b"/>
                </a:tc>
              </a:tr>
              <a:tr h="392137">
                <a:tc>
                  <a:txBody>
                    <a:bodyPr/>
                    <a:lstStyle/>
                    <a:p>
                      <a:pPr algn="ctr" fontAlgn="b"/>
                      <a:r>
                        <a:rPr lang="en-US" sz="1900" b="0" i="0" u="none" strike="noStrike" dirty="0">
                          <a:solidFill>
                            <a:srgbClr val="333333"/>
                          </a:solidFill>
                          <a:effectLst/>
                          <a:latin typeface="+mn-lt"/>
                        </a:rPr>
                        <a:t>0</a:t>
                      </a:r>
                    </a:p>
                  </a:txBody>
                  <a:tcPr marL="12700" marR="12700" marT="16933" marB="0" anchor="b"/>
                </a:tc>
                <a:tc>
                  <a:txBody>
                    <a:bodyPr/>
                    <a:lstStyle/>
                    <a:p>
                      <a:pPr algn="ctr" fontAlgn="b"/>
                      <a:r>
                        <a:rPr lang="en-US" sz="1900" b="0" i="0" u="none" strike="noStrike" dirty="0">
                          <a:solidFill>
                            <a:srgbClr val="333333"/>
                          </a:solidFill>
                          <a:effectLst/>
                          <a:latin typeface="+mn-lt"/>
                        </a:rPr>
                        <a:t>1</a:t>
                      </a:r>
                    </a:p>
                  </a:txBody>
                  <a:tcPr marL="12700" marR="12700" marT="16933" marB="0" anchor="b"/>
                </a:tc>
                <a:tc>
                  <a:txBody>
                    <a:bodyPr/>
                    <a:lstStyle/>
                    <a:p>
                      <a:pPr algn="ctr" fontAlgn="b"/>
                      <a:r>
                        <a:rPr lang="en-US" sz="1900" b="0" i="0" u="none" strike="noStrike" dirty="0" smtClean="0">
                          <a:solidFill>
                            <a:srgbClr val="333333"/>
                          </a:solidFill>
                          <a:effectLst/>
                          <a:latin typeface="+mn-lt"/>
                        </a:rPr>
                        <a:t>0</a:t>
                      </a:r>
                      <a:endParaRPr lang="en-U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33</a:t>
                      </a:r>
                    </a:p>
                  </a:txBody>
                  <a:tcPr marL="12700" marR="12700" marT="16933" marB="0" anchor="b"/>
                </a:tc>
                <a:tc>
                  <a:txBody>
                    <a:bodyPr/>
                    <a:lstStyle/>
                    <a:p>
                      <a:pPr algn="ctr" fontAlgn="b"/>
                      <a:r>
                        <a:rPr lang="ru-RU" sz="1900" b="0" i="0" u="none" strike="noStrike">
                          <a:solidFill>
                            <a:srgbClr val="333333"/>
                          </a:solidFill>
                          <a:effectLst/>
                          <a:latin typeface="+mn-lt"/>
                        </a:rPr>
                        <a:t>!</a:t>
                      </a:r>
                    </a:p>
                  </a:txBody>
                  <a:tcPr marL="12700" marR="12700" marT="16933" marB="0" anchor="b"/>
                </a:tc>
              </a:tr>
              <a:tr h="392137">
                <a:tc>
                  <a:txBody>
                    <a:bodyPr/>
                    <a:lstStyle/>
                    <a:p>
                      <a:pPr algn="ctr" fontAlgn="b"/>
                      <a:r>
                        <a:rPr lang="en-US" sz="1900" b="0" i="0" u="none" strike="noStrike">
                          <a:solidFill>
                            <a:srgbClr val="333333"/>
                          </a:solidFill>
                          <a:effectLst/>
                          <a:latin typeface="+mn-lt"/>
                        </a:rPr>
                        <a:t>1</a:t>
                      </a:r>
                    </a:p>
                  </a:txBody>
                  <a:tcPr marL="12700" marR="12700" marT="16933" marB="0" anchor="b"/>
                </a:tc>
                <a:tc>
                  <a:txBody>
                    <a:bodyPr/>
                    <a:lstStyle/>
                    <a:p>
                      <a:pPr algn="ctr" fontAlgn="b"/>
                      <a:r>
                        <a:rPr lang="is-IS" sz="1900" b="0" i="0" u="none" strike="noStrike" dirty="0" smtClean="0">
                          <a:solidFill>
                            <a:srgbClr val="333333"/>
                          </a:solidFill>
                          <a:effectLst/>
                          <a:latin typeface="+mn-lt"/>
                        </a:rPr>
                        <a:t>0.794</a:t>
                      </a:r>
                      <a:endParaRPr lang="is-I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smtClean="0">
                          <a:solidFill>
                            <a:srgbClr val="333333"/>
                          </a:solidFill>
                          <a:effectLst/>
                          <a:latin typeface="+mn-lt"/>
                        </a:rPr>
                        <a:t>0.206</a:t>
                      </a:r>
                      <a:endParaRPr lang="ru-RU" sz="1900" b="0" i="0" u="none" strike="noStrike" dirty="0">
                        <a:solidFill>
                          <a:srgbClr val="333333"/>
                        </a:solidFill>
                        <a:effectLst/>
                        <a:latin typeface="+mn-lt"/>
                      </a:endParaRPr>
                    </a:p>
                  </a:txBody>
                  <a:tcPr marL="12700" marR="12700" marT="16933" marB="0" anchor="b"/>
                </a:tc>
                <a:tc>
                  <a:txBody>
                    <a:bodyPr/>
                    <a:lstStyle/>
                    <a:p>
                      <a:pPr algn="ctr" fontAlgn="b"/>
                      <a:r>
                        <a:rPr lang="ru-RU" sz="1900" b="0" i="0" u="none" strike="noStrike" dirty="0">
                          <a:solidFill>
                            <a:srgbClr val="333333"/>
                          </a:solidFill>
                          <a:effectLst/>
                          <a:latin typeface="+mn-lt"/>
                        </a:rPr>
                        <a:t>34</a:t>
                      </a:r>
                    </a:p>
                  </a:txBody>
                  <a:tcPr marL="12700" marR="12700" marT="16933" marB="0" anchor="b"/>
                </a:tc>
                <a:tc>
                  <a:txBody>
                    <a:bodyPr/>
                    <a:lstStyle/>
                    <a:p>
                      <a:pPr algn="ctr" fontAlgn="b"/>
                      <a:r>
                        <a:rPr lang="de-DE" sz="1900" b="0" i="0" u="none" strike="noStrike">
                          <a:solidFill>
                            <a:srgbClr val="333333"/>
                          </a:solidFill>
                          <a:effectLst/>
                          <a:latin typeface="+mn-lt"/>
                        </a:rPr>
                        <a:t>“</a:t>
                      </a:r>
                    </a:p>
                  </a:txBody>
                  <a:tcPr marL="12700" marR="12700" marT="16933" marB="0" anchor="b"/>
                </a:tc>
              </a:tr>
              <a:tr h="392137">
                <a:tc>
                  <a:txBody>
                    <a:bodyPr/>
                    <a:lstStyle/>
                    <a:p>
                      <a:pPr algn="ctr" fontAlgn="b"/>
                      <a:r>
                        <a:rPr lang="is-IS" sz="1900" b="0" i="0" u="none" strike="noStrike" dirty="0">
                          <a:solidFill>
                            <a:srgbClr val="333333"/>
                          </a:solidFill>
                          <a:effectLst/>
                          <a:latin typeface="+mn-lt"/>
                        </a:rPr>
                        <a:t>2</a:t>
                      </a:r>
                    </a:p>
                  </a:txBody>
                  <a:tcPr marL="12700" marR="12700" marT="16933" marB="0" anchor="b"/>
                </a:tc>
                <a:tc>
                  <a:txBody>
                    <a:bodyPr/>
                    <a:lstStyle/>
                    <a:p>
                      <a:pPr algn="ctr" fontAlgn="b"/>
                      <a:r>
                        <a:rPr lang="is-IS" sz="1900" b="0" i="0" u="none" strike="noStrike" dirty="0" smtClean="0">
                          <a:solidFill>
                            <a:srgbClr val="333333"/>
                          </a:solidFill>
                          <a:effectLst/>
                          <a:latin typeface="+mn-lt"/>
                        </a:rPr>
                        <a:t>0.631</a:t>
                      </a:r>
                      <a:endParaRPr lang="is-I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smtClean="0">
                          <a:solidFill>
                            <a:srgbClr val="333333"/>
                          </a:solidFill>
                          <a:effectLst/>
                          <a:latin typeface="+mn-lt"/>
                        </a:rPr>
                        <a:t>0.369</a:t>
                      </a:r>
                      <a:endParaRPr lang="en-U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35</a:t>
                      </a:r>
                    </a:p>
                  </a:txBody>
                  <a:tcPr marL="12700" marR="12700" marT="16933" marB="0" anchor="b"/>
                </a:tc>
                <a:tc>
                  <a:txBody>
                    <a:bodyPr/>
                    <a:lstStyle/>
                    <a:p>
                      <a:pPr algn="ctr" fontAlgn="b"/>
                      <a:r>
                        <a:rPr lang="uk-UA" sz="1900" b="0" i="0" u="none" strike="noStrike" dirty="0">
                          <a:solidFill>
                            <a:srgbClr val="333333"/>
                          </a:solidFill>
                          <a:effectLst/>
                          <a:latin typeface="+mn-lt"/>
                        </a:rPr>
                        <a:t>#</a:t>
                      </a:r>
                    </a:p>
                  </a:txBody>
                  <a:tcPr marL="12700" marR="12700" marT="16933" marB="0" anchor="b"/>
                </a:tc>
              </a:tr>
              <a:tr h="392137">
                <a:tc>
                  <a:txBody>
                    <a:bodyPr/>
                    <a:lstStyle/>
                    <a:p>
                      <a:pPr algn="ctr" fontAlgn="b"/>
                      <a:r>
                        <a:rPr lang="en-US" sz="1900" b="0" i="0" u="none" strike="noStrike" dirty="0">
                          <a:solidFill>
                            <a:srgbClr val="333333"/>
                          </a:solidFill>
                          <a:effectLst/>
                          <a:latin typeface="+mn-lt"/>
                        </a:rPr>
                        <a:t>10</a:t>
                      </a:r>
                    </a:p>
                  </a:txBody>
                  <a:tcPr marL="12700" marR="12700" marT="16933" marB="0" anchor="b"/>
                </a:tc>
                <a:tc>
                  <a:txBody>
                    <a:bodyPr/>
                    <a:lstStyle/>
                    <a:p>
                      <a:pPr algn="ctr" fontAlgn="b"/>
                      <a:r>
                        <a:rPr lang="nb-NO" sz="1900" b="0" i="0" u="none" strike="noStrike" dirty="0">
                          <a:solidFill>
                            <a:srgbClr val="333333"/>
                          </a:solidFill>
                          <a:effectLst/>
                          <a:latin typeface="+mn-lt"/>
                        </a:rPr>
                        <a:t>0.1</a:t>
                      </a:r>
                    </a:p>
                  </a:txBody>
                  <a:tcPr marL="12700" marR="12700" marT="16933" marB="0" anchor="b"/>
                </a:tc>
                <a:tc>
                  <a:txBody>
                    <a:bodyPr/>
                    <a:lstStyle/>
                    <a:p>
                      <a:pPr algn="ctr"/>
                      <a:r>
                        <a:rPr lang="en-US" sz="1900" dirty="0" smtClean="0">
                          <a:latin typeface="+mn-lt"/>
                        </a:rPr>
                        <a:t>0.90</a:t>
                      </a:r>
                      <a:endParaRPr lang="en-US" sz="1900" dirty="0">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43</a:t>
                      </a:r>
                    </a:p>
                  </a:txBody>
                  <a:tcPr marL="12700" marR="12700" marT="16933" marB="0" anchor="b"/>
                </a:tc>
                <a:tc>
                  <a:txBody>
                    <a:bodyPr/>
                    <a:lstStyle/>
                    <a:p>
                      <a:pPr algn="ctr" fontAlgn="b"/>
                      <a:r>
                        <a:rPr lang="en-US" sz="1900" b="0" i="0" u="none" strike="noStrike" dirty="0">
                          <a:solidFill>
                            <a:srgbClr val="333333"/>
                          </a:solidFill>
                          <a:effectLst/>
                          <a:latin typeface="+mn-lt"/>
                        </a:rPr>
                        <a:t>+</a:t>
                      </a:r>
                    </a:p>
                  </a:txBody>
                  <a:tcPr marL="12700" marR="12700" marT="16933" marB="0" anchor="b"/>
                </a:tc>
              </a:tr>
              <a:tr h="392137">
                <a:tc>
                  <a:txBody>
                    <a:bodyPr/>
                    <a:lstStyle/>
                    <a:p>
                      <a:pPr algn="ctr" fontAlgn="b"/>
                      <a:r>
                        <a:rPr lang="is-IS" sz="1900" b="0" i="0" u="none" strike="noStrike" dirty="0">
                          <a:solidFill>
                            <a:srgbClr val="333333"/>
                          </a:solidFill>
                          <a:effectLst/>
                          <a:latin typeface="+mn-lt"/>
                        </a:rPr>
                        <a:t>20</a:t>
                      </a:r>
                    </a:p>
                  </a:txBody>
                  <a:tcPr marL="12700" marR="12700" marT="16933" marB="0" anchor="b"/>
                </a:tc>
                <a:tc>
                  <a:txBody>
                    <a:bodyPr/>
                    <a:lstStyle/>
                    <a:p>
                      <a:pPr algn="ctr" fontAlgn="b"/>
                      <a:r>
                        <a:rPr lang="nb-NO" sz="1900" b="0" i="0" u="none" strike="noStrike" dirty="0">
                          <a:solidFill>
                            <a:srgbClr val="333333"/>
                          </a:solidFill>
                          <a:effectLst/>
                          <a:latin typeface="+mn-lt"/>
                        </a:rPr>
                        <a:t>0.01</a:t>
                      </a:r>
                    </a:p>
                  </a:txBody>
                  <a:tcPr marL="12700" marR="12700" marT="16933" marB="0" anchor="b"/>
                </a:tc>
                <a:tc>
                  <a:txBody>
                    <a:bodyPr/>
                    <a:lstStyle/>
                    <a:p>
                      <a:pPr algn="ctr"/>
                      <a:r>
                        <a:rPr lang="en-US" sz="1900" dirty="0" smtClean="0">
                          <a:latin typeface="+mn-lt"/>
                        </a:rPr>
                        <a:t>0.99</a:t>
                      </a:r>
                      <a:endParaRPr lang="en-US" sz="1900" dirty="0">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53</a:t>
                      </a:r>
                    </a:p>
                  </a:txBody>
                  <a:tcPr marL="12700" marR="12700" marT="16933" marB="0" anchor="b"/>
                </a:tc>
                <a:tc>
                  <a:txBody>
                    <a:bodyPr/>
                    <a:lstStyle/>
                    <a:p>
                      <a:pPr algn="ctr" fontAlgn="b"/>
                      <a:r>
                        <a:rPr lang="en-US" sz="1900" b="0" i="0" u="none" strike="noStrike" dirty="0">
                          <a:solidFill>
                            <a:srgbClr val="333333"/>
                          </a:solidFill>
                          <a:effectLst/>
                          <a:latin typeface="+mn-lt"/>
                        </a:rPr>
                        <a:t>5</a:t>
                      </a:r>
                    </a:p>
                  </a:txBody>
                  <a:tcPr marL="12700" marR="12700" marT="16933" marB="0" anchor="b"/>
                </a:tc>
              </a:tr>
              <a:tr h="392137">
                <a:tc>
                  <a:txBody>
                    <a:bodyPr/>
                    <a:lstStyle/>
                    <a:p>
                      <a:pPr algn="ctr" fontAlgn="b"/>
                      <a:r>
                        <a:rPr lang="en-US" sz="1900" b="0" i="0" u="none" strike="noStrike" dirty="0">
                          <a:solidFill>
                            <a:srgbClr val="333333"/>
                          </a:solidFill>
                          <a:effectLst/>
                          <a:latin typeface="+mn-lt"/>
                        </a:rPr>
                        <a:t>30</a:t>
                      </a:r>
                    </a:p>
                  </a:txBody>
                  <a:tcPr marL="12700" marR="12700" marT="16933" marB="0" anchor="b"/>
                </a:tc>
                <a:tc>
                  <a:txBody>
                    <a:bodyPr/>
                    <a:lstStyle/>
                    <a:p>
                      <a:pPr algn="ctr" fontAlgn="b"/>
                      <a:r>
                        <a:rPr lang="nb-NO" sz="1900" b="0" i="0" u="none" strike="noStrike">
                          <a:solidFill>
                            <a:srgbClr val="333333"/>
                          </a:solidFill>
                          <a:effectLst/>
                          <a:latin typeface="+mn-lt"/>
                        </a:rPr>
                        <a:t>0.001</a:t>
                      </a:r>
                    </a:p>
                  </a:txBody>
                  <a:tcPr marL="12700" marR="12700" marT="16933" marB="0" anchor="b"/>
                </a:tc>
                <a:tc>
                  <a:txBody>
                    <a:bodyPr/>
                    <a:lstStyle/>
                    <a:p>
                      <a:pPr algn="ctr"/>
                      <a:r>
                        <a:rPr lang="en-US" sz="1900" dirty="0" smtClean="0">
                          <a:latin typeface="+mn-lt"/>
                        </a:rPr>
                        <a:t>0.999</a:t>
                      </a:r>
                      <a:endParaRPr lang="en-US" sz="1900" dirty="0">
                        <a:latin typeface="+mn-lt"/>
                      </a:endParaRPr>
                    </a:p>
                  </a:txBody>
                  <a:tcPr marL="12700" marR="12700" marT="16933" marB="0" anchor="b"/>
                </a:tc>
                <a:tc>
                  <a:txBody>
                    <a:bodyPr/>
                    <a:lstStyle/>
                    <a:p>
                      <a:pPr algn="ctr" fontAlgn="b"/>
                      <a:r>
                        <a:rPr lang="is-IS" sz="1900" b="0" i="0" u="none" strike="noStrike" dirty="0">
                          <a:solidFill>
                            <a:srgbClr val="333333"/>
                          </a:solidFill>
                          <a:effectLst/>
                          <a:latin typeface="+mn-lt"/>
                        </a:rPr>
                        <a:t>63</a:t>
                      </a:r>
                    </a:p>
                  </a:txBody>
                  <a:tcPr marL="12700" marR="12700" marT="16933" marB="0" anchor="b"/>
                </a:tc>
                <a:tc>
                  <a:txBody>
                    <a:bodyPr/>
                    <a:lstStyle/>
                    <a:p>
                      <a:pPr algn="ctr" fontAlgn="b"/>
                      <a:r>
                        <a:rPr lang="ru-RU" sz="1900" b="0" i="0" u="none" strike="noStrike" dirty="0">
                          <a:solidFill>
                            <a:srgbClr val="333333"/>
                          </a:solidFill>
                          <a:effectLst/>
                          <a:latin typeface="+mn-lt"/>
                        </a:rPr>
                        <a:t>?</a:t>
                      </a:r>
                    </a:p>
                  </a:txBody>
                  <a:tcPr marL="12700" marR="12700" marT="16933" marB="0" anchor="b"/>
                </a:tc>
              </a:tr>
            </a:tbl>
          </a:graphicData>
        </a:graphic>
      </p:graphicFrame>
      <p:sp>
        <p:nvSpPr>
          <p:cNvPr id="9" name="Content Placeholder 2"/>
          <p:cNvSpPr>
            <a:spLocks noGrp="1"/>
          </p:cNvSpPr>
          <p:nvPr>
            <p:ph idx="1"/>
          </p:nvPr>
        </p:nvSpPr>
        <p:spPr>
          <a:xfrm>
            <a:off x="381000" y="4547810"/>
            <a:ext cx="8229600" cy="2144485"/>
          </a:xfrm>
        </p:spPr>
        <p:txBody>
          <a:bodyPr>
            <a:normAutofit fontScale="85000" lnSpcReduction="20000"/>
          </a:bodyPr>
          <a:lstStyle/>
          <a:p>
            <a:pPr marL="0" indent="0">
              <a:buNone/>
              <a:defRPr/>
            </a:pPr>
            <a:r>
              <a:rPr lang="en-US" dirty="0" smtClean="0">
                <a:ea typeface="ＭＳ Ｐゴシック" charset="0"/>
              </a:rPr>
              <a:t>Encoding History:</a:t>
            </a:r>
          </a:p>
          <a:p>
            <a:pPr>
              <a:defRPr/>
            </a:pPr>
            <a:r>
              <a:rPr lang="en-US" dirty="0">
                <a:ea typeface="ＭＳ Ｐゴシック" charset="0"/>
              </a:rPr>
              <a:t>Sanger </a:t>
            </a:r>
            <a:r>
              <a:rPr lang="en-US" dirty="0" smtClean="0">
                <a:ea typeface="ＭＳ Ｐゴシック" charset="0"/>
              </a:rPr>
              <a:t>Format (shown above): Q of 0 </a:t>
            </a:r>
            <a:r>
              <a:rPr lang="en-US" dirty="0">
                <a:ea typeface="ＭＳ Ｐゴシック" charset="0"/>
              </a:rPr>
              <a:t>to 93 using ASCII 33 to </a:t>
            </a:r>
            <a:r>
              <a:rPr lang="en-US" dirty="0" smtClean="0">
                <a:ea typeface="ＭＳ Ｐゴシック" charset="0"/>
              </a:rPr>
              <a:t>126</a:t>
            </a:r>
          </a:p>
          <a:p>
            <a:pPr lvl="1">
              <a:defRPr/>
            </a:pPr>
            <a:r>
              <a:rPr lang="en-US" dirty="0" smtClean="0">
                <a:ea typeface="ＭＳ Ｐゴシック" charset="0"/>
              </a:rPr>
              <a:t>Sanger data, SAM format, </a:t>
            </a:r>
            <a:r>
              <a:rPr lang="en-US" dirty="0" err="1" smtClean="0">
                <a:ea typeface="ＭＳ Ｐゴシック" charset="0"/>
              </a:rPr>
              <a:t>Illumina</a:t>
            </a:r>
            <a:r>
              <a:rPr lang="en-US" dirty="0" smtClean="0">
                <a:ea typeface="ＭＳ Ｐゴシック" charset="0"/>
              </a:rPr>
              <a:t> 1.8+</a:t>
            </a:r>
          </a:p>
          <a:p>
            <a:pPr>
              <a:defRPr/>
            </a:pPr>
            <a:r>
              <a:rPr lang="en-US" dirty="0" err="1">
                <a:ea typeface="ＭＳ Ｐゴシック" charset="0"/>
              </a:rPr>
              <a:t>Solexa</a:t>
            </a:r>
            <a:r>
              <a:rPr lang="en-US" dirty="0">
                <a:ea typeface="ＭＳ Ｐゴシック" charset="0"/>
              </a:rPr>
              <a:t>/</a:t>
            </a:r>
            <a:r>
              <a:rPr lang="en-US" dirty="0" err="1">
                <a:ea typeface="ＭＳ Ｐゴシック" charset="0"/>
              </a:rPr>
              <a:t>Illumina</a:t>
            </a:r>
            <a:r>
              <a:rPr lang="en-US" dirty="0">
                <a:ea typeface="ＭＳ Ｐゴシック" charset="0"/>
              </a:rPr>
              <a:t> </a:t>
            </a:r>
            <a:r>
              <a:rPr lang="en-US" dirty="0" smtClean="0">
                <a:ea typeface="ＭＳ Ｐゴシック" charset="0"/>
              </a:rPr>
              <a:t>1.0: Q of -</a:t>
            </a:r>
            <a:r>
              <a:rPr lang="en-US" dirty="0">
                <a:ea typeface="ＭＳ Ｐゴシック" charset="0"/>
              </a:rPr>
              <a:t>5 to 62 using ASCII 59 to </a:t>
            </a:r>
            <a:r>
              <a:rPr lang="en-US" dirty="0" smtClean="0">
                <a:ea typeface="ＭＳ Ｐゴシック" charset="0"/>
              </a:rPr>
              <a:t>126</a:t>
            </a:r>
          </a:p>
          <a:p>
            <a:pPr>
              <a:defRPr/>
            </a:pPr>
            <a:r>
              <a:rPr lang="en-US" dirty="0" err="1">
                <a:ea typeface="ＭＳ Ｐゴシック" charset="0"/>
              </a:rPr>
              <a:t>Illumina</a:t>
            </a:r>
            <a:r>
              <a:rPr lang="en-US" dirty="0">
                <a:ea typeface="ＭＳ Ｐゴシック" charset="0"/>
              </a:rPr>
              <a:t> 1.3 </a:t>
            </a:r>
            <a:r>
              <a:rPr lang="en-US" dirty="0" smtClean="0">
                <a:ea typeface="ＭＳ Ｐゴシック" charset="0"/>
              </a:rPr>
              <a:t>to 1.8</a:t>
            </a:r>
            <a:r>
              <a:rPr lang="en-US" dirty="0">
                <a:ea typeface="ＭＳ Ｐゴシック" charset="0"/>
              </a:rPr>
              <a:t>: Q of 0 to 62 using ASCII 64 to </a:t>
            </a:r>
            <a:r>
              <a:rPr lang="en-US" dirty="0" smtClean="0">
                <a:ea typeface="ＭＳ Ｐゴシック" charset="0"/>
              </a:rPr>
              <a:t>126</a:t>
            </a:r>
          </a:p>
          <a:p>
            <a:pPr>
              <a:defRPr/>
            </a:pPr>
            <a:r>
              <a:rPr lang="en-US" dirty="0" err="1">
                <a:ea typeface="ＭＳ Ｐゴシック" charset="0"/>
              </a:rPr>
              <a:t>Illumina</a:t>
            </a:r>
            <a:r>
              <a:rPr lang="en-US" dirty="0">
                <a:ea typeface="ＭＳ Ｐゴシック" charset="0"/>
              </a:rPr>
              <a:t> </a:t>
            </a:r>
            <a:r>
              <a:rPr lang="en-US" dirty="0" smtClean="0">
                <a:ea typeface="ＭＳ Ｐゴシック" charset="0"/>
              </a:rPr>
              <a:t>1.5 </a:t>
            </a:r>
            <a:r>
              <a:rPr lang="en-US" dirty="0">
                <a:ea typeface="ＭＳ Ｐゴシック" charset="0"/>
              </a:rPr>
              <a:t>to </a:t>
            </a:r>
            <a:r>
              <a:rPr lang="en-US" dirty="0" smtClean="0">
                <a:ea typeface="ＭＳ Ｐゴシック" charset="0"/>
              </a:rPr>
              <a:t>1.8: </a:t>
            </a:r>
            <a:r>
              <a:rPr lang="en-US" dirty="0" err="1" smtClean="0">
                <a:ea typeface="ＭＳ Ｐゴシック" charset="0"/>
              </a:rPr>
              <a:t>Phred</a:t>
            </a:r>
            <a:r>
              <a:rPr lang="en-US" dirty="0" smtClean="0">
                <a:ea typeface="ＭＳ Ｐゴシック" charset="0"/>
              </a:rPr>
              <a:t> </a:t>
            </a:r>
            <a:r>
              <a:rPr lang="en-US" dirty="0">
                <a:ea typeface="ＭＳ Ｐゴシック" charset="0"/>
              </a:rPr>
              <a:t>scores 0 to 2 have a slightly different meaning</a:t>
            </a:r>
          </a:p>
        </p:txBody>
      </p:sp>
    </p:spTree>
    <p:extLst>
      <p:ext uri="{BB962C8B-B14F-4D97-AF65-F5344CB8AC3E}">
        <p14:creationId xmlns:p14="http://schemas.microsoft.com/office/powerpoint/2010/main" val="37547794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52400" y="44450"/>
            <a:ext cx="8839200" cy="762374"/>
          </a:xfrm>
        </p:spPr>
        <p:txBody>
          <a:bodyPr/>
          <a:lstStyle/>
          <a:p>
            <a:pPr eaLnBrk="1" hangingPunct="1"/>
            <a:r>
              <a:rPr lang="en-US" altLang="ko-KR" sz="3600" dirty="0" smtClean="0">
                <a:latin typeface="Calibri" charset="0"/>
                <a:ea typeface="ＭＳ Ｐゴシック" charset="0"/>
                <a:cs typeface="ＭＳ Ｐゴシック" charset="0"/>
              </a:rPr>
              <a:t>Known </a:t>
            </a:r>
            <a:r>
              <a:rPr lang="en-US" altLang="ko-KR" sz="3600" dirty="0">
                <a:latin typeface="Calibri" charset="0"/>
                <a:ea typeface="ＭＳ Ｐゴシック" charset="0"/>
                <a:cs typeface="ＭＳ Ｐゴシック" charset="0"/>
              </a:rPr>
              <a:t>transcript annotations</a:t>
            </a:r>
          </a:p>
        </p:txBody>
      </p:sp>
      <p:sp>
        <p:nvSpPr>
          <p:cNvPr id="21506" name="Content Placeholder 6"/>
          <p:cNvSpPr>
            <a:spLocks noGrp="1"/>
          </p:cNvSpPr>
          <p:nvPr>
            <p:ph idx="1"/>
          </p:nvPr>
        </p:nvSpPr>
        <p:spPr>
          <a:xfrm>
            <a:off x="152400" y="1185863"/>
            <a:ext cx="8839200" cy="4979987"/>
          </a:xfrm>
        </p:spPr>
        <p:txBody>
          <a:bodyPr/>
          <a:lstStyle/>
          <a:p>
            <a:r>
              <a:rPr lang="en-US" dirty="0">
                <a:latin typeface="Calibri" charset="0"/>
                <a:ea typeface="ＭＳ Ｐゴシック" charset="0"/>
              </a:rPr>
              <a:t>All annotation files are obtained from </a:t>
            </a:r>
            <a:r>
              <a:rPr lang="en-US" dirty="0" smtClean="0">
                <a:latin typeface="Calibri" charset="0"/>
                <a:ea typeface="ＭＳ Ｐゴシック" charset="0"/>
              </a:rPr>
              <a:t>Ensembl</a:t>
            </a:r>
            <a:endParaRPr lang="en-US" dirty="0">
              <a:latin typeface="Calibri" charset="0"/>
              <a:ea typeface="ＭＳ Ｐゴシック" charset="0"/>
            </a:endParaRPr>
          </a:p>
          <a:p>
            <a:pPr lvl="1"/>
            <a:r>
              <a:rPr lang="en-US" dirty="0">
                <a:latin typeface="Calibri" charset="0"/>
                <a:ea typeface="ＭＳ Ｐゴシック" charset="0"/>
                <a:hlinkClick r:id="rId3"/>
              </a:rPr>
              <a:t>http://useast.ensembl.org/info/data/ftp/</a:t>
            </a:r>
            <a:r>
              <a:rPr lang="en-US" dirty="0" smtClean="0">
                <a:latin typeface="Calibri" charset="0"/>
                <a:ea typeface="ＭＳ Ｐゴシック" charset="0"/>
                <a:hlinkClick r:id="rId3"/>
              </a:rPr>
              <a:t>index.html</a:t>
            </a:r>
            <a:r>
              <a:rPr lang="en-US" dirty="0" smtClean="0">
                <a:latin typeface="Calibri" charset="0"/>
                <a:ea typeface="ＭＳ Ｐゴシック" charset="0"/>
              </a:rPr>
              <a:t> </a:t>
            </a:r>
          </a:p>
          <a:p>
            <a:pPr lvl="1"/>
            <a:r>
              <a:rPr lang="en-US" dirty="0" smtClean="0">
                <a:latin typeface="Calibri" charset="0"/>
                <a:ea typeface="ＭＳ Ｐゴシック" charset="0"/>
              </a:rPr>
              <a:t>There </a:t>
            </a:r>
            <a:r>
              <a:rPr lang="en-US" dirty="0">
                <a:latin typeface="Calibri" charset="0"/>
                <a:ea typeface="ＭＳ Ｐゴシック" charset="0"/>
              </a:rPr>
              <a:t>are many other ways to obtain gene annotation files. For example:</a:t>
            </a:r>
          </a:p>
          <a:p>
            <a:pPr lvl="1">
              <a:lnSpc>
                <a:spcPct val="90000"/>
              </a:lnSpc>
            </a:pPr>
            <a:r>
              <a:rPr lang="en-US" dirty="0">
                <a:latin typeface="Calibri" charset="0"/>
                <a:ea typeface="ＭＳ Ｐゴシック" charset="0"/>
              </a:rPr>
              <a:t>UCSC Genome Browser, </a:t>
            </a:r>
            <a:r>
              <a:rPr lang="en-US" dirty="0" err="1">
                <a:latin typeface="Calibri" charset="0"/>
                <a:ea typeface="ＭＳ Ｐゴシック" charset="0"/>
              </a:rPr>
              <a:t>Ensembl</a:t>
            </a:r>
            <a:r>
              <a:rPr lang="en-US" dirty="0">
                <a:latin typeface="Calibri" charset="0"/>
                <a:ea typeface="ＭＳ Ｐゴシック" charset="0"/>
              </a:rPr>
              <a:t> API, </a:t>
            </a:r>
            <a:r>
              <a:rPr lang="en-US" dirty="0" err="1">
                <a:latin typeface="Calibri" charset="0"/>
                <a:ea typeface="ＭＳ Ｐゴシック" charset="0"/>
              </a:rPr>
              <a:t>BioMart</a:t>
            </a:r>
            <a:r>
              <a:rPr lang="en-US" dirty="0">
                <a:latin typeface="Calibri" charset="0"/>
                <a:ea typeface="ＭＳ Ｐゴシック" charset="0"/>
              </a:rPr>
              <a:t>, </a:t>
            </a:r>
            <a:r>
              <a:rPr lang="en-US" dirty="0" err="1">
                <a:latin typeface="Calibri" charset="0"/>
                <a:ea typeface="ＭＳ Ｐゴシック" charset="0"/>
              </a:rPr>
              <a:t>Entrez</a:t>
            </a:r>
            <a:r>
              <a:rPr lang="en-US" dirty="0">
                <a:latin typeface="Calibri" charset="0"/>
                <a:ea typeface="ＭＳ Ｐゴシック" charset="0"/>
              </a:rPr>
              <a:t>, Galaxy, etc. could also be used</a:t>
            </a:r>
          </a:p>
          <a:p>
            <a:pPr>
              <a:lnSpc>
                <a:spcPct val="90000"/>
              </a:lnSpc>
            </a:pPr>
            <a:r>
              <a:rPr lang="en-US" dirty="0">
                <a:latin typeface="Calibri" charset="0"/>
                <a:ea typeface="ＭＳ Ｐゴシック" charset="0"/>
              </a:rPr>
              <a:t>You will download GTF files describing human transcripts (exon coordinates, gene ids, gene symbols, etc.)</a:t>
            </a:r>
          </a:p>
          <a:p>
            <a:pPr>
              <a:lnSpc>
                <a:spcPct val="90000"/>
              </a:lnSpc>
            </a:pPr>
            <a:r>
              <a:rPr lang="en-US" dirty="0">
                <a:latin typeface="Calibri" charset="0"/>
                <a:ea typeface="ＭＳ Ｐゴシック" charset="0"/>
              </a:rPr>
              <a:t>Descriptions of the GTF file format can be found here:</a:t>
            </a:r>
          </a:p>
          <a:p>
            <a:pPr lvl="1">
              <a:lnSpc>
                <a:spcPct val="90000"/>
              </a:lnSpc>
            </a:pPr>
            <a:r>
              <a:rPr lang="en-US" dirty="0">
                <a:latin typeface="Calibri" charset="0"/>
                <a:ea typeface="ＭＳ Ｐゴシック" charset="0"/>
                <a:hlinkClick r:id="rId4"/>
              </a:rPr>
              <a:t>http://genome.ucsc.edu/FAQ/FAQformat.html#format4</a:t>
            </a:r>
            <a:endParaRPr lang="en-US" dirty="0">
              <a:latin typeface="Calibri" charset="0"/>
              <a:ea typeface="ＭＳ Ｐゴシック" charset="0"/>
            </a:endParaRPr>
          </a:p>
        </p:txBody>
      </p:sp>
    </p:spTree>
    <p:extLst>
      <p:ext uri="{BB962C8B-B14F-4D97-AF65-F5344CB8AC3E}">
        <p14:creationId xmlns:p14="http://schemas.microsoft.com/office/powerpoint/2010/main" val="167601263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GTF file format example</a:t>
            </a:r>
            <a:endParaRPr lang="en-US" dirty="0"/>
          </a:p>
        </p:txBody>
      </p:sp>
      <p:pic>
        <p:nvPicPr>
          <p:cNvPr id="4" name="Content Placeholder 3" descr="gtf.png"/>
          <p:cNvPicPr>
            <a:picLocks noGrp="1" noChangeAspect="1"/>
          </p:cNvPicPr>
          <p:nvPr>
            <p:ph idx="1"/>
          </p:nvPr>
        </p:nvPicPr>
        <p:blipFill>
          <a:blip r:embed="rId2">
            <a:extLst>
              <a:ext uri="{28A0092B-C50C-407E-A947-70E740481C1C}">
                <a14:useLocalDpi xmlns:a14="http://schemas.microsoft.com/office/drawing/2010/main" val="0"/>
              </a:ext>
            </a:extLst>
          </a:blip>
          <a:srcRect t="-47886" b="-47886"/>
          <a:stretch>
            <a:fillRect/>
          </a:stretch>
        </p:blipFill>
        <p:spPr/>
      </p:pic>
    </p:spTree>
    <p:extLst>
      <p:ext uri="{BB962C8B-B14F-4D97-AF65-F5344CB8AC3E}">
        <p14:creationId xmlns:p14="http://schemas.microsoft.com/office/powerpoint/2010/main" val="236566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44624"/>
            <a:ext cx="8839200" cy="777141"/>
          </a:xfrm>
        </p:spPr>
        <p:txBody>
          <a:bodyPr/>
          <a:lstStyle/>
          <a:p>
            <a:r>
              <a:rPr lang="en-US" dirty="0" smtClean="0">
                <a:latin typeface="Calibri" charset="0"/>
                <a:ea typeface="ＭＳ Ｐゴシック" charset="0"/>
              </a:rPr>
              <a:t>Indexing </a:t>
            </a:r>
            <a:r>
              <a:rPr lang="en-US" dirty="0">
                <a:latin typeface="Calibri" charset="0"/>
                <a:ea typeface="ＭＳ Ｐゴシック" charset="0"/>
              </a:rPr>
              <a:t>reference </a:t>
            </a:r>
            <a:r>
              <a:rPr lang="en-US" dirty="0" smtClean="0">
                <a:latin typeface="Calibri" charset="0"/>
                <a:ea typeface="ＭＳ Ｐゴシック" charset="0"/>
              </a:rPr>
              <a:t>genomes</a:t>
            </a:r>
            <a:endParaRPr lang="en-US" dirty="0">
              <a:latin typeface="Calibri" charset="0"/>
              <a:ea typeface="ＭＳ Ｐゴシック" charset="0"/>
            </a:endParaRPr>
          </a:p>
        </p:txBody>
      </p:sp>
      <p:sp>
        <p:nvSpPr>
          <p:cNvPr id="23554" name="Content Placeholder 2"/>
          <p:cNvSpPr>
            <a:spLocks noGrp="1"/>
          </p:cNvSpPr>
          <p:nvPr>
            <p:ph idx="1"/>
          </p:nvPr>
        </p:nvSpPr>
        <p:spPr/>
        <p:txBody>
          <a:bodyPr/>
          <a:lstStyle/>
          <a:p>
            <a:r>
              <a:rPr lang="en-US" dirty="0">
                <a:latin typeface="Calibri" charset="0"/>
                <a:ea typeface="ＭＳ Ｐゴシック" charset="0"/>
              </a:rPr>
              <a:t>Before sequences can be mapped to the genome, </a:t>
            </a:r>
            <a:r>
              <a:rPr lang="en-US" dirty="0" smtClean="0">
                <a:latin typeface="Calibri" charset="0"/>
                <a:ea typeface="ＭＳ Ｐゴシック" charset="0"/>
              </a:rPr>
              <a:t>the reference genome files must </a:t>
            </a:r>
            <a:r>
              <a:rPr lang="en-US" dirty="0">
                <a:latin typeface="Calibri" charset="0"/>
                <a:ea typeface="ＭＳ Ｐゴシック" charset="0"/>
              </a:rPr>
              <a:t>be </a:t>
            </a:r>
            <a:r>
              <a:rPr lang="ja-JP" altLang="en-US" dirty="0">
                <a:latin typeface="Calibri" charset="0"/>
                <a:ea typeface="ＭＳ Ｐゴシック" charset="0"/>
              </a:rPr>
              <a:t>‘</a:t>
            </a:r>
            <a:r>
              <a:rPr lang="en-US" altLang="ja-JP" dirty="0">
                <a:latin typeface="Calibri" charset="0"/>
                <a:ea typeface="ＭＳ Ｐゴシック" charset="0"/>
              </a:rPr>
              <a:t>indexed</a:t>
            </a:r>
            <a:r>
              <a:rPr lang="ja-JP" altLang="en-US" dirty="0">
                <a:latin typeface="Calibri" charset="0"/>
                <a:ea typeface="ＭＳ Ｐゴシック" charset="0"/>
              </a:rPr>
              <a:t>’</a:t>
            </a:r>
            <a:r>
              <a:rPr lang="en-US" altLang="ja-JP" dirty="0">
                <a:latin typeface="Calibri" charset="0"/>
                <a:ea typeface="ＭＳ Ｐゴシック" charset="0"/>
              </a:rPr>
              <a:t> in a way that is compatible with the aligner being used</a:t>
            </a:r>
          </a:p>
          <a:p>
            <a:pPr lvl="1"/>
            <a:r>
              <a:rPr lang="en-US" dirty="0" smtClean="0">
                <a:latin typeface="Calibri" charset="0"/>
                <a:ea typeface="ＭＳ Ｐゴシック" charset="0"/>
              </a:rPr>
              <a:t>Each alignment algorithm generally requires a custom index to be built for that purpose</a:t>
            </a:r>
          </a:p>
          <a:p>
            <a:pPr lvl="1"/>
            <a:r>
              <a:rPr lang="en-US" dirty="0" smtClean="0">
                <a:latin typeface="Calibri" charset="0"/>
                <a:ea typeface="ＭＳ Ｐゴシック" charset="0"/>
              </a:rPr>
              <a:t>Do not use an index created for another aligner</a:t>
            </a:r>
          </a:p>
          <a:p>
            <a:r>
              <a:rPr lang="en-US" dirty="0" smtClean="0">
                <a:latin typeface="Calibri" charset="0"/>
                <a:ea typeface="ＭＳ Ｐゴシック" charset="0"/>
              </a:rPr>
              <a:t>In general we will encounter the concept of “indexing” many times throughout the course</a:t>
            </a:r>
          </a:p>
          <a:p>
            <a:pPr lvl="1"/>
            <a:r>
              <a:rPr lang="en-US" dirty="0" smtClean="0">
                <a:latin typeface="Calibri" charset="0"/>
                <a:ea typeface="ＭＳ Ｐゴシック" charset="0"/>
              </a:rPr>
              <a:t>Reference genomes (FASTA files), reference transcriptomes (GTF files), alignments (BAM files), variants (VCF files), etc.</a:t>
            </a:r>
            <a:endParaRPr lang="en-US" dirty="0">
              <a:latin typeface="Calibri" charset="0"/>
              <a:ea typeface="ＭＳ Ｐゴシック" charset="0"/>
            </a:endParaRPr>
          </a:p>
        </p:txBody>
      </p:sp>
    </p:spTree>
    <p:extLst>
      <p:ext uri="{BB962C8B-B14F-4D97-AF65-F5344CB8AC3E}">
        <p14:creationId xmlns:p14="http://schemas.microsoft.com/office/powerpoint/2010/main" val="4224826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53752"/>
            <a:ext cx="8839200" cy="753072"/>
          </a:xfrm>
        </p:spPr>
        <p:txBody>
          <a:bodyPr/>
          <a:lstStyle/>
          <a:p>
            <a:r>
              <a:rPr lang="en-US" dirty="0" smtClean="0">
                <a:latin typeface="Calibri" charset="0"/>
                <a:ea typeface="ＭＳ Ｐゴシック" charset="0"/>
              </a:rPr>
              <a:t>Pre</a:t>
            </a:r>
            <a:r>
              <a:rPr lang="en-US" dirty="0">
                <a:latin typeface="Calibri" charset="0"/>
                <a:ea typeface="ＭＳ Ｐゴシック" charset="0"/>
              </a:rPr>
              <a:t>-Alignment </a:t>
            </a:r>
            <a:r>
              <a:rPr lang="en-US" dirty="0" smtClean="0">
                <a:latin typeface="Calibri" charset="0"/>
                <a:ea typeface="ＭＳ Ｐゴシック" charset="0"/>
              </a:rPr>
              <a:t>QC</a:t>
            </a:r>
            <a:endParaRPr lang="en-US" dirty="0">
              <a:latin typeface="Calibri" charset="0"/>
              <a:ea typeface="ＭＳ Ｐゴシック" charset="0"/>
            </a:endParaRPr>
          </a:p>
        </p:txBody>
      </p:sp>
      <p:pic>
        <p:nvPicPr>
          <p:cNvPr id="28674" name="Content Placeholder 3" descr="Screen Shot 2013-06-01 at 9.58.30 PM.png"/>
          <p:cNvPicPr>
            <a:picLocks noGrp="1" noChangeAspect="1"/>
          </p:cNvPicPr>
          <p:nvPr>
            <p:ph idx="1"/>
          </p:nvPr>
        </p:nvPicPr>
        <p:blipFill>
          <a:blip r:embed="rId2">
            <a:extLst>
              <a:ext uri="{28A0092B-C50C-407E-A947-70E740481C1C}">
                <a14:useLocalDpi xmlns:a14="http://schemas.microsoft.com/office/drawing/2010/main" val="0"/>
              </a:ext>
            </a:extLst>
          </a:blip>
          <a:srcRect l="-20132" t="293" r="-20132"/>
          <a:stretch>
            <a:fillRect/>
          </a:stretch>
        </p:blipFill>
        <p:spPr>
          <a:xfrm>
            <a:off x="152400" y="1412875"/>
            <a:ext cx="8839200" cy="4710113"/>
          </a:xfrm>
        </p:spPr>
      </p:pic>
    </p:spTree>
    <p:extLst>
      <p:ext uri="{BB962C8B-B14F-4D97-AF65-F5344CB8AC3E}">
        <p14:creationId xmlns:p14="http://schemas.microsoft.com/office/powerpoint/2010/main" val="837708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Common sources of confusion</a:t>
            </a:r>
            <a:endParaRPr lang="en-US" sz="4000" b="1" dirty="0"/>
          </a:p>
        </p:txBody>
      </p:sp>
    </p:spTree>
    <p:extLst>
      <p:ext uri="{BB962C8B-B14F-4D97-AF65-F5344CB8AC3E}">
        <p14:creationId xmlns:p14="http://schemas.microsoft.com/office/powerpoint/2010/main" val="332703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a:xfrm>
            <a:off x="152400" y="1016000"/>
            <a:ext cx="3623020" cy="5562600"/>
          </a:xfrm>
        </p:spPr>
        <p:txBody>
          <a:bodyPr>
            <a:normAutofit/>
          </a:bodyPr>
          <a:lstStyle/>
          <a:p>
            <a:r>
              <a:rPr lang="en-US" dirty="0" smtClean="0"/>
              <a:t>Genomic coordinate systems</a:t>
            </a:r>
          </a:p>
          <a:p>
            <a:pPr lvl="1"/>
            <a:r>
              <a:rPr lang="en-US" dirty="0" smtClean="0"/>
              <a:t>1-based vs. 0-based</a:t>
            </a:r>
          </a:p>
          <a:p>
            <a:endParaRPr lang="en-US" dirty="0" smtClean="0"/>
          </a:p>
          <a:p>
            <a:r>
              <a:rPr lang="en-US" dirty="0" smtClean="0"/>
              <a:t>Genome builds</a:t>
            </a:r>
          </a:p>
          <a:p>
            <a:pPr lvl="1"/>
            <a:r>
              <a:rPr lang="en-US" dirty="0" smtClean="0"/>
              <a:t>And </a:t>
            </a:r>
            <a:r>
              <a:rPr lang="en-US" dirty="0"/>
              <a:t>a</a:t>
            </a:r>
            <a:r>
              <a:rPr lang="en-US" dirty="0" smtClean="0"/>
              <a:t>nnotation builds</a:t>
            </a:r>
          </a:p>
          <a:p>
            <a:pPr lvl="1"/>
            <a:r>
              <a:rPr lang="en-US" dirty="0" smtClean="0"/>
              <a:t>“</a:t>
            </a:r>
            <a:r>
              <a:rPr lang="en-US" dirty="0" err="1" smtClean="0"/>
              <a:t>Liftover</a:t>
            </a:r>
            <a:r>
              <a:rPr lang="en-US" dirty="0" smtClean="0"/>
              <a:t>” tools</a:t>
            </a:r>
          </a:p>
          <a:p>
            <a:pPr lvl="1"/>
            <a:endParaRPr lang="en-US" dirty="0"/>
          </a:p>
          <a:p>
            <a:r>
              <a:rPr lang="en-US" dirty="0" smtClean="0"/>
              <a:t>Left-shifted </a:t>
            </a:r>
            <a:r>
              <a:rPr lang="en-US" dirty="0" err="1" smtClean="0"/>
              <a:t>vs</a:t>
            </a:r>
            <a:r>
              <a:rPr lang="en-US" dirty="0" smtClean="0"/>
              <a:t> right-shifted</a:t>
            </a:r>
          </a:p>
        </p:txBody>
      </p:sp>
      <p:pic>
        <p:nvPicPr>
          <p:cNvPr id="4" name="Picture 3" descr="0-vs-1-ba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133861"/>
            <a:ext cx="5010092" cy="1177539"/>
          </a:xfrm>
          <a:prstGeom prst="rect">
            <a:avLst/>
          </a:prstGeom>
        </p:spPr>
      </p:pic>
      <p:pic>
        <p:nvPicPr>
          <p:cNvPr id="5" name="Picture 4" descr="lift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671" y="2823830"/>
            <a:ext cx="3324225" cy="1765300"/>
          </a:xfrm>
          <a:prstGeom prst="rect">
            <a:avLst/>
          </a:prstGeom>
        </p:spPr>
      </p:pic>
      <p:sp>
        <p:nvSpPr>
          <p:cNvPr id="6" name="TextBox 5"/>
          <p:cNvSpPr txBox="1"/>
          <p:nvPr/>
        </p:nvSpPr>
        <p:spPr>
          <a:xfrm>
            <a:off x="5473367" y="4411245"/>
            <a:ext cx="1107770" cy="253916"/>
          </a:xfrm>
          <a:prstGeom prst="rect">
            <a:avLst/>
          </a:prstGeom>
          <a:noFill/>
        </p:spPr>
        <p:txBody>
          <a:bodyPr wrap="none" rtlCol="0">
            <a:spAutoFit/>
          </a:bodyPr>
          <a:lstStyle/>
          <a:p>
            <a:r>
              <a:rPr lang="en-US" sz="1050" dirty="0"/>
              <a:t>Human GRCh37</a:t>
            </a:r>
          </a:p>
        </p:txBody>
      </p:sp>
      <p:sp>
        <p:nvSpPr>
          <p:cNvPr id="7" name="TextBox 6"/>
          <p:cNvSpPr txBox="1"/>
          <p:nvPr/>
        </p:nvSpPr>
        <p:spPr>
          <a:xfrm>
            <a:off x="5329495" y="3815836"/>
            <a:ext cx="925385" cy="253916"/>
          </a:xfrm>
          <a:prstGeom prst="rect">
            <a:avLst/>
          </a:prstGeom>
          <a:noFill/>
        </p:spPr>
        <p:txBody>
          <a:bodyPr wrap="none" rtlCol="0">
            <a:spAutoFit/>
          </a:bodyPr>
          <a:lstStyle/>
          <a:p>
            <a:r>
              <a:rPr lang="en-US" sz="1050" dirty="0"/>
              <a:t>Human hg19</a:t>
            </a:r>
          </a:p>
        </p:txBody>
      </p:sp>
      <p:sp>
        <p:nvSpPr>
          <p:cNvPr id="9" name="TextBox 8"/>
          <p:cNvSpPr txBox="1"/>
          <p:nvPr/>
        </p:nvSpPr>
        <p:spPr>
          <a:xfrm>
            <a:off x="6414125" y="2831905"/>
            <a:ext cx="959311" cy="253916"/>
          </a:xfrm>
          <a:prstGeom prst="rect">
            <a:avLst/>
          </a:prstGeom>
          <a:noFill/>
        </p:spPr>
        <p:txBody>
          <a:bodyPr wrap="none" rtlCol="0">
            <a:spAutoFit/>
          </a:bodyPr>
          <a:lstStyle/>
          <a:p>
            <a:r>
              <a:rPr lang="en-US" sz="1050" dirty="0"/>
              <a:t>Mouse mm10</a:t>
            </a:r>
          </a:p>
        </p:txBody>
      </p:sp>
      <p:pic>
        <p:nvPicPr>
          <p:cNvPr id="10" name="Content Placeholder 4" descr="Screenshot 2018-08-04 16.17.11.png"/>
          <p:cNvPicPr>
            <a:picLocks noChangeAspect="1"/>
          </p:cNvPicPr>
          <p:nvPr/>
        </p:nvPicPr>
        <p:blipFill rotWithShape="1">
          <a:blip r:embed="rId4">
            <a:extLst>
              <a:ext uri="{28A0092B-C50C-407E-A947-70E740481C1C}">
                <a14:useLocalDpi xmlns:a14="http://schemas.microsoft.com/office/drawing/2010/main" val="0"/>
              </a:ext>
            </a:extLst>
          </a:blip>
          <a:srcRect l="396" t="41175" r="2507" b="25720"/>
          <a:stretch/>
        </p:blipFill>
        <p:spPr>
          <a:xfrm>
            <a:off x="4114801" y="5182408"/>
            <a:ext cx="4921247" cy="1599392"/>
          </a:xfrm>
          <a:prstGeom prst="rect">
            <a:avLst/>
          </a:prstGeom>
        </p:spPr>
      </p:pic>
    </p:spTree>
    <p:extLst>
      <p:ext uri="{BB962C8B-B14F-4D97-AF65-F5344CB8AC3E}">
        <p14:creationId xmlns:p14="http://schemas.microsoft.com/office/powerpoint/2010/main" val="11184533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a:t>
            </a:r>
            <a:r>
              <a:rPr lang="en-US" smtClean="0"/>
              <a:t>module 02</a:t>
            </a:r>
            <a:r>
              <a:rPr lang="en-US" dirty="0" smtClean="0"/>
              <a:t>: Inputs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Key concepts</a:t>
            </a:r>
            <a:r>
              <a:rPr lang="en-US" dirty="0" smtClean="0"/>
              <a:t>: Central </a:t>
            </a:r>
            <a:r>
              <a:rPr lang="en-US" dirty="0"/>
              <a:t>dogma (chromosomes, genes, transcripts, proteins), reference genome assemblies, reference genome versions, FASTA file format, gene/transcript annotation pipelines (</a:t>
            </a:r>
            <a:r>
              <a:rPr lang="en-US" dirty="0" err="1"/>
              <a:t>Refseq</a:t>
            </a:r>
            <a:r>
              <a:rPr lang="en-US" dirty="0"/>
              <a:t>, Ensembl, UCSC, </a:t>
            </a:r>
            <a:r>
              <a:rPr lang="en-US" dirty="0" err="1"/>
              <a:t>Gencode</a:t>
            </a:r>
            <a:r>
              <a:rPr lang="en-US" dirty="0"/>
              <a:t>), GTF file format, sequence data generation, NGS reads, FASTQ file format, raw data QC</a:t>
            </a:r>
            <a:r>
              <a:rPr lang="en-US" dirty="0" smtClean="0"/>
              <a:t>.</a:t>
            </a:r>
          </a:p>
          <a:p>
            <a:endParaRPr lang="en-US" dirty="0"/>
          </a:p>
          <a:p>
            <a:r>
              <a:rPr lang="en-US" dirty="0" smtClean="0"/>
              <a:t>Obtain </a:t>
            </a:r>
            <a:r>
              <a:rPr lang="en-US" dirty="0"/>
              <a:t>reference genome and annotation files and understand the standard formats used to represent them</a:t>
            </a:r>
          </a:p>
          <a:p>
            <a:r>
              <a:rPr lang="en-US" dirty="0"/>
              <a:t>Index large files for more efficient access/analysis</a:t>
            </a:r>
          </a:p>
          <a:p>
            <a:r>
              <a:rPr lang="en-US" dirty="0"/>
              <a:t>Download and explore raw data files</a:t>
            </a:r>
          </a:p>
          <a:p>
            <a:r>
              <a:rPr lang="en-US" dirty="0"/>
              <a:t>Review experimental details for a proof-of-principle personalized genomics exercise</a:t>
            </a:r>
          </a:p>
          <a:p>
            <a:r>
              <a:rPr lang="en-US" dirty="0"/>
              <a:t>Perform a raw data quality assessment and discuss any data quality issues that are observed. What are their implications for interpretation of the results</a:t>
            </a:r>
            <a:r>
              <a:rPr lang="en-US" dirty="0" smtClean="0"/>
              <a:t>?</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genome assemblies/versions/builds</a:t>
            </a:r>
            <a:endParaRPr lang="en-US" dirty="0"/>
          </a:p>
        </p:txBody>
      </p:sp>
      <p:sp>
        <p:nvSpPr>
          <p:cNvPr id="3" name="Content Placeholder 2"/>
          <p:cNvSpPr>
            <a:spLocks noGrp="1"/>
          </p:cNvSpPr>
          <p:nvPr>
            <p:ph idx="1"/>
          </p:nvPr>
        </p:nvSpPr>
        <p:spPr/>
        <p:txBody>
          <a:bodyPr/>
          <a:lstStyle/>
          <a:p>
            <a:r>
              <a:rPr lang="en-US" dirty="0" smtClean="0"/>
              <a:t>NOTE!: Probably ~50% of all bioinformatics results problems where something unexpected is happening involve genome coordinate build incompatibility</a:t>
            </a:r>
          </a:p>
          <a:p>
            <a:pPr lvl="1"/>
            <a:r>
              <a:rPr lang="en-US" dirty="0" smtClean="0"/>
              <a:t>e.g. reads were aligned to build 37 but you are using transcript annotations based on build 38 coordinates</a:t>
            </a:r>
          </a:p>
          <a:p>
            <a:r>
              <a:rPr lang="en-US" dirty="0" smtClean="0"/>
              <a:t>Learn to use ‘lift-over’ tools</a:t>
            </a:r>
          </a:p>
          <a:p>
            <a:pPr lvl="1"/>
            <a:r>
              <a:rPr lang="en-US" dirty="0">
                <a:hlinkClick r:id="rId2"/>
              </a:rPr>
              <a:t>https://www.biostars.org/p/65558</a:t>
            </a:r>
            <a:r>
              <a:rPr lang="en-US" dirty="0" smtClean="0">
                <a:hlinkClick r:id="rId2"/>
              </a:rPr>
              <a:t>/</a:t>
            </a:r>
            <a:r>
              <a:rPr lang="en-US" dirty="0" smtClean="0"/>
              <a:t> </a:t>
            </a:r>
          </a:p>
          <a:p>
            <a:pPr lvl="1"/>
            <a:endParaRPr lang="en-US" dirty="0"/>
          </a:p>
        </p:txBody>
      </p:sp>
    </p:spTree>
    <p:extLst>
      <p:ext uri="{BB962C8B-B14F-4D97-AF65-F5344CB8AC3E}">
        <p14:creationId xmlns:p14="http://schemas.microsoft.com/office/powerpoint/2010/main" val="3066961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versus 0-based coordinates</a:t>
            </a:r>
            <a:endParaRPr lang="en-US" dirty="0"/>
          </a:p>
        </p:txBody>
      </p:sp>
      <p:sp>
        <p:nvSpPr>
          <p:cNvPr id="3" name="Content Placeholder 2"/>
          <p:cNvSpPr>
            <a:spLocks noGrp="1"/>
          </p:cNvSpPr>
          <p:nvPr>
            <p:ph idx="1"/>
          </p:nvPr>
        </p:nvSpPr>
        <p:spPr/>
        <p:txBody>
          <a:bodyPr/>
          <a:lstStyle/>
          <a:p>
            <a:r>
              <a:rPr lang="en-US" dirty="0" smtClean="0"/>
              <a:t>NOTE!: The other ~50% relate to 1 versus 0 based coordinates or conceptually similar data parsing issues</a:t>
            </a:r>
          </a:p>
          <a:p>
            <a:r>
              <a:rPr lang="en-US" dirty="0" smtClean="0"/>
              <a:t>Learn the basics of these two coordinate systems that are both used ubiquitously in genomics</a:t>
            </a:r>
          </a:p>
          <a:p>
            <a:pPr lvl="1"/>
            <a:r>
              <a:rPr lang="en-US" dirty="0">
                <a:hlinkClick r:id="rId2"/>
              </a:rPr>
              <a:t>https://www.biostars.org/p/84686</a:t>
            </a:r>
            <a:r>
              <a:rPr lang="en-US" dirty="0" smtClean="0">
                <a:hlinkClick r:id="rId2"/>
              </a:rPr>
              <a:t>/</a:t>
            </a:r>
            <a:r>
              <a:rPr lang="en-US" dirty="0" smtClean="0"/>
              <a:t> </a:t>
            </a:r>
          </a:p>
          <a:p>
            <a:pPr lvl="1"/>
            <a:endParaRPr lang="en-US" dirty="0"/>
          </a:p>
        </p:txBody>
      </p:sp>
    </p:spTree>
    <p:extLst>
      <p:ext uri="{BB962C8B-B14F-4D97-AF65-F5344CB8AC3E}">
        <p14:creationId xmlns:p14="http://schemas.microsoft.com/office/powerpoint/2010/main" val="156163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1850"/>
            <a:ext cx="8763000" cy="609601"/>
          </a:xfrm>
        </p:spPr>
        <p:txBody>
          <a:bodyPr>
            <a:noAutofit/>
          </a:bodyPr>
          <a:lstStyle/>
          <a:p>
            <a:r>
              <a:rPr lang="en-US" sz="2000" dirty="0" smtClean="0"/>
              <a:t>0-based </a:t>
            </a:r>
            <a:r>
              <a:rPr lang="en-US" sz="2000" dirty="0" err="1" smtClean="0"/>
              <a:t>vs</a:t>
            </a:r>
            <a:r>
              <a:rPr lang="en-US" sz="2000" dirty="0" smtClean="0"/>
              <a:t> 1-based method to indicate a single nucleotide or variant</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749378193"/>
              </p:ext>
            </p:extLst>
          </p:nvPr>
        </p:nvGraphicFramePr>
        <p:xfrm>
          <a:off x="347574" y="984613"/>
          <a:ext cx="8472906" cy="1874520"/>
        </p:xfrm>
        <a:graphic>
          <a:graphicData uri="http://schemas.openxmlformats.org/drawingml/2006/table">
            <a:tbl>
              <a:tblPr firstRow="1" bandRow="1">
                <a:tableStyleId>{2D5ABB26-0587-4C30-8999-92F81FD0307C}</a:tableStyleId>
              </a:tblPr>
              <a:tblGrid>
                <a:gridCol w="941434"/>
                <a:gridCol w="470717"/>
                <a:gridCol w="470717"/>
                <a:gridCol w="470717"/>
                <a:gridCol w="470717"/>
                <a:gridCol w="470717"/>
                <a:gridCol w="470717"/>
                <a:gridCol w="470717"/>
                <a:gridCol w="470717"/>
                <a:gridCol w="470717"/>
                <a:gridCol w="470717"/>
                <a:gridCol w="470717"/>
                <a:gridCol w="470717"/>
                <a:gridCol w="470717"/>
                <a:gridCol w="470717"/>
                <a:gridCol w="470717"/>
                <a:gridCol w="470717"/>
              </a:tblGrid>
              <a:tr h="37592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chr1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T</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A</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C</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G</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T</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C</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A</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52400">
                <a:tc>
                  <a:txBody>
                    <a:bodyPr/>
                    <a:lstStyle/>
                    <a:p>
                      <a:pPr algn="ctr"/>
                      <a:endParaRPr lang="en-US"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640080">
                <a:tc>
                  <a:txBody>
                    <a:bodyPr/>
                    <a:lstStyle/>
                    <a:p>
                      <a:pPr algn="ctr"/>
                      <a:r>
                        <a:rPr lang="en-US" sz="1900" dirty="0" smtClean="0"/>
                        <a:t>1-based</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900"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ctr"/>
                      <a:r>
                        <a:rPr lang="en-US" sz="1900" dirty="0" smtClean="0"/>
                        <a:t>1</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a:r>
                        <a:rPr lang="en-US" sz="1900" dirty="0" smtClean="0"/>
                        <a:t>2</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3</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4</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5</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6</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7</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a:txBody>
                    <a:bodyPr/>
                    <a:lstStyle/>
                    <a:p>
                      <a:pPr algn="ctr"/>
                      <a:endParaRPr lang="en-US" sz="1900" dirty="0"/>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r>
              <a:tr h="640080">
                <a:tc>
                  <a:txBody>
                    <a:bodyPr/>
                    <a:lstStyle/>
                    <a:p>
                      <a:pPr algn="ctr"/>
                      <a:r>
                        <a:rPr lang="en-US" sz="1900" dirty="0" smtClean="0"/>
                        <a:t>0-based</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0</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1</a:t>
                      </a:r>
                      <a:endParaRPr lang="en-US" sz="19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tc>
                <a:tc gridSpan="2">
                  <a:txBody>
                    <a:bodyPr/>
                    <a:lstStyle/>
                    <a:p>
                      <a:pPr algn="ctr"/>
                      <a:r>
                        <a:rPr lang="en-US" sz="1900" dirty="0" smtClean="0"/>
                        <a:t>2</a:t>
                      </a:r>
                      <a:endParaRPr lang="en-US" sz="1900" dirty="0"/>
                    </a:p>
                  </a:txBody>
                  <a:tcPr/>
                </a:tc>
                <a:tc hMerge="1">
                  <a:txBody>
                    <a:bodyPr/>
                    <a:lstStyle/>
                    <a:p>
                      <a:pPr algn="ctr"/>
                      <a:endParaRPr lang="en-US" dirty="0"/>
                    </a:p>
                  </a:txBody>
                  <a:tcPr/>
                </a:tc>
                <a:tc gridSpan="2">
                  <a:txBody>
                    <a:bodyPr/>
                    <a:lstStyle/>
                    <a:p>
                      <a:pPr algn="ctr"/>
                      <a:r>
                        <a:rPr lang="en-US" sz="1900" dirty="0" smtClean="0"/>
                        <a:t>3</a:t>
                      </a:r>
                      <a:endParaRPr lang="en-US" sz="1900" dirty="0"/>
                    </a:p>
                  </a:txBody>
                  <a:tcPr/>
                </a:tc>
                <a:tc hMerge="1">
                  <a:txBody>
                    <a:bodyPr/>
                    <a:lstStyle/>
                    <a:p>
                      <a:pPr algn="ctr"/>
                      <a:endParaRPr lang="en-US" dirty="0"/>
                    </a:p>
                  </a:txBody>
                  <a:tcPr/>
                </a:tc>
                <a:tc gridSpan="2">
                  <a:txBody>
                    <a:bodyPr/>
                    <a:lstStyle/>
                    <a:p>
                      <a:pPr algn="ctr"/>
                      <a:r>
                        <a:rPr lang="en-US" sz="1900" dirty="0" smtClean="0"/>
                        <a:t>4</a:t>
                      </a:r>
                      <a:endParaRPr lang="en-US" sz="1900" dirty="0"/>
                    </a:p>
                  </a:txBody>
                  <a:tcPr/>
                </a:tc>
                <a:tc hMerge="1">
                  <a:txBody>
                    <a:bodyPr/>
                    <a:lstStyle/>
                    <a:p>
                      <a:pPr algn="ctr"/>
                      <a:endParaRPr lang="en-US" dirty="0"/>
                    </a:p>
                  </a:txBody>
                  <a:tcPr/>
                </a:tc>
                <a:tc gridSpan="2">
                  <a:txBody>
                    <a:bodyPr/>
                    <a:lstStyle/>
                    <a:p>
                      <a:pPr algn="ctr"/>
                      <a:r>
                        <a:rPr lang="en-US" sz="1900" dirty="0" smtClean="0"/>
                        <a:t>5</a:t>
                      </a:r>
                      <a:endParaRPr lang="en-US" sz="1900" dirty="0"/>
                    </a:p>
                  </a:txBody>
                  <a:tcPr/>
                </a:tc>
                <a:tc hMerge="1">
                  <a:txBody>
                    <a:bodyPr/>
                    <a:lstStyle/>
                    <a:p>
                      <a:pPr algn="ctr"/>
                      <a:endParaRPr lang="en-US" dirty="0"/>
                    </a:p>
                  </a:txBody>
                  <a:tcPr/>
                </a:tc>
                <a:tc gridSpan="2">
                  <a:txBody>
                    <a:bodyPr/>
                    <a:lstStyle/>
                    <a:p>
                      <a:pPr algn="ctr"/>
                      <a:r>
                        <a:rPr lang="en-US" sz="1900" dirty="0" smtClean="0"/>
                        <a:t>6</a:t>
                      </a:r>
                      <a:endParaRPr lang="en-US" sz="1900" dirty="0"/>
                    </a:p>
                  </a:txBody>
                  <a:tcPr/>
                </a:tc>
                <a:tc hMerge="1">
                  <a:txBody>
                    <a:bodyPr/>
                    <a:lstStyle/>
                    <a:p>
                      <a:pPr algn="ctr"/>
                      <a:endParaRPr lang="en-US" dirty="0"/>
                    </a:p>
                  </a:txBody>
                  <a:tcPr/>
                </a:tc>
                <a:tc gridSpan="2">
                  <a:txBody>
                    <a:bodyPr/>
                    <a:lstStyle/>
                    <a:p>
                      <a:pPr algn="ctr"/>
                      <a:r>
                        <a:rPr lang="en-US" sz="1900" dirty="0" smtClean="0"/>
                        <a:t>7</a:t>
                      </a:r>
                      <a:endParaRPr lang="en-US" sz="19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107221747"/>
              </p:ext>
            </p:extLst>
          </p:nvPr>
        </p:nvGraphicFramePr>
        <p:xfrm>
          <a:off x="457202" y="2905545"/>
          <a:ext cx="8229599" cy="1524000"/>
        </p:xfrm>
        <a:graphic>
          <a:graphicData uri="http://schemas.openxmlformats.org/drawingml/2006/table">
            <a:tbl>
              <a:tblPr firstRow="1" bandRow="1">
                <a:tableStyleId>{2D5ABB26-0587-4C30-8999-92F81FD0307C}</a:tableStyleId>
              </a:tblPr>
              <a:tblGrid>
                <a:gridCol w="4369161"/>
                <a:gridCol w="1930219"/>
                <a:gridCol w="1930219"/>
              </a:tblGrid>
              <a:tr h="375920">
                <a:tc>
                  <a:txBody>
                    <a:bodyPr/>
                    <a:lstStyle/>
                    <a:p>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1-based</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0-based</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single</a:t>
                      </a:r>
                      <a:r>
                        <a:rPr lang="en-US" sz="1900" baseline="0" dirty="0" smtClean="0"/>
                        <a:t> nucleotide</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chr1:4-4</a:t>
                      </a:r>
                      <a:r>
                        <a:rPr lang="en-US" sz="1900" baseline="0" dirty="0" smtClean="0"/>
                        <a:t>   </a:t>
                      </a:r>
                      <a:r>
                        <a:rPr lang="en-US" sz="1900" dirty="0" smtClean="0"/>
                        <a:t>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a:t>
                      </a:r>
                      <a:r>
                        <a:rPr lang="en-US" sz="1900" baseline="0" dirty="0" smtClean="0"/>
                        <a:t>:3-4   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range</a:t>
                      </a:r>
                      <a:r>
                        <a:rPr lang="en-US" sz="1900" baseline="0" dirty="0" smtClean="0"/>
                        <a:t> of nucleotides</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chr1:2-4   ACG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chr1:1-4   ACG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single nucleotide</a:t>
                      </a:r>
                      <a:r>
                        <a:rPr lang="en-US" sz="1900" baseline="0" dirty="0" smtClean="0"/>
                        <a:t> variant</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chr1:5-5   T/A</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chr1:4-5   T/A</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Content Placeholder 2"/>
          <p:cNvSpPr txBox="1">
            <a:spLocks/>
          </p:cNvSpPr>
          <p:nvPr/>
        </p:nvSpPr>
        <p:spPr>
          <a:xfrm>
            <a:off x="457200" y="4670003"/>
            <a:ext cx="8229600" cy="2187997"/>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1-based coordinate system</a:t>
            </a:r>
          </a:p>
          <a:p>
            <a:pPr lvl="1"/>
            <a:r>
              <a:rPr lang="en-US" dirty="0" smtClean="0"/>
              <a:t>Single nucleotides, variant positions, or ranges are specified directly by their corresponding nucleotide numbers</a:t>
            </a:r>
          </a:p>
          <a:p>
            <a:pPr lvl="1"/>
            <a:r>
              <a:rPr lang="en-US" dirty="0" smtClean="0"/>
              <a:t>GFF, SAM, VCF, </a:t>
            </a:r>
            <a:r>
              <a:rPr lang="en-US" dirty="0" err="1" smtClean="0"/>
              <a:t>Ensembl</a:t>
            </a:r>
            <a:r>
              <a:rPr lang="en-US" dirty="0" smtClean="0"/>
              <a:t> browser, </a:t>
            </a:r>
            <a:r>
              <a:rPr lang="is-IS" dirty="0" smtClean="0"/>
              <a:t>…</a:t>
            </a:r>
            <a:endParaRPr lang="en-US" dirty="0" smtClean="0"/>
          </a:p>
          <a:p>
            <a:r>
              <a:rPr lang="en-US" dirty="0" smtClean="0"/>
              <a:t>0-based coordinate system</a:t>
            </a:r>
          </a:p>
          <a:p>
            <a:pPr lvl="1"/>
            <a:r>
              <a:rPr lang="en-US" dirty="0" smtClean="0"/>
              <a:t>Single nucleotides, variant positions, or ranges are specified by the coordinates that flank them</a:t>
            </a:r>
          </a:p>
          <a:p>
            <a:pPr lvl="1"/>
            <a:r>
              <a:rPr lang="en-US" dirty="0" smtClean="0"/>
              <a:t>BED, BAM, UCSC browser, </a:t>
            </a:r>
            <a:r>
              <a:rPr lang="is-IS" dirty="0" smtClean="0"/>
              <a:t>…</a:t>
            </a:r>
            <a:endParaRPr lang="en-US" dirty="0" smtClean="0"/>
          </a:p>
        </p:txBody>
      </p:sp>
    </p:spTree>
    <p:extLst>
      <p:ext uri="{BB962C8B-B14F-4D97-AF65-F5344CB8AC3E}">
        <p14:creationId xmlns:p14="http://schemas.microsoft.com/office/powerpoint/2010/main" val="3954963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data has exploded with rapid advances in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033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Genomes and transcriptomes</a:t>
            </a:r>
            <a:endParaRPr lang="en-US" dirty="0"/>
          </a:p>
        </p:txBody>
      </p:sp>
      <p:pic>
        <p:nvPicPr>
          <p:cNvPr id="7" name="Content Placeholder 6" descr="brief_genomics.jpg"/>
          <p:cNvPicPr>
            <a:picLocks noGrp="1" noChangeAspect="1"/>
          </p:cNvPicPr>
          <p:nvPr>
            <p:ph sz="half" idx="1"/>
          </p:nvPr>
        </p:nvPicPr>
        <p:blipFill>
          <a:blip r:embed="rId2">
            <a:extLst>
              <a:ext uri="{28A0092B-C50C-407E-A947-70E740481C1C}">
                <a14:useLocalDpi xmlns:a14="http://schemas.microsoft.com/office/drawing/2010/main" val="0"/>
              </a:ext>
            </a:extLst>
          </a:blip>
          <a:srcRect t="-10985" b="-10985"/>
          <a:stretch>
            <a:fillRect/>
          </a:stretch>
        </p:blipFill>
        <p:spPr/>
      </p:pic>
      <p:pic>
        <p:nvPicPr>
          <p:cNvPr id="8" name="Content Placeholder 7" descr="transcriptome.jpg"/>
          <p:cNvPicPr>
            <a:picLocks noGrp="1" noChangeAspect="1"/>
          </p:cNvPicPr>
          <p:nvPr>
            <p:ph sz="half" idx="2"/>
          </p:nvPr>
        </p:nvPicPr>
        <p:blipFill>
          <a:blip r:embed="rId3">
            <a:extLst>
              <a:ext uri="{28A0092B-C50C-407E-A947-70E740481C1C}">
                <a14:useLocalDpi xmlns:a14="http://schemas.microsoft.com/office/drawing/2010/main" val="0"/>
              </a:ext>
            </a:extLst>
          </a:blip>
          <a:srcRect t="-10732" b="-10732"/>
          <a:stretch>
            <a:fillRect/>
          </a:stretch>
        </p:blipFill>
        <p:spPr/>
      </p:pic>
    </p:spTree>
    <p:extLst>
      <p:ext uri="{BB962C8B-B14F-4D97-AF65-F5344CB8AC3E}">
        <p14:creationId xmlns:p14="http://schemas.microsoft.com/office/powerpoint/2010/main" val="297697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Central Dogma</a:t>
            </a:r>
            <a:endParaRPr lang="en-US" dirty="0"/>
          </a:p>
        </p:txBody>
      </p:sp>
      <p:pic>
        <p:nvPicPr>
          <p:cNvPr id="4" name="Picture 3" descr="Figure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3719" y="889000"/>
            <a:ext cx="4725083" cy="5908334"/>
          </a:xfrm>
          <a:prstGeom prst="rect">
            <a:avLst/>
          </a:prstGeom>
        </p:spPr>
      </p:pic>
    </p:spTree>
    <p:extLst>
      <p:ext uri="{BB962C8B-B14F-4D97-AF65-F5344CB8AC3E}">
        <p14:creationId xmlns:p14="http://schemas.microsoft.com/office/powerpoint/2010/main" val="6986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chromosomes (karyotype)</a:t>
            </a:r>
            <a:endParaRPr lang="en-US" dirty="0"/>
          </a:p>
        </p:txBody>
      </p:sp>
      <p:pic>
        <p:nvPicPr>
          <p:cNvPr id="4" name="Picture 3"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02" y="1060825"/>
            <a:ext cx="4924044" cy="5298948"/>
          </a:xfrm>
          <a:prstGeom prst="rect">
            <a:avLst/>
          </a:prstGeom>
        </p:spPr>
      </p:pic>
    </p:spTree>
    <p:extLst>
      <p:ext uri="{BB962C8B-B14F-4D97-AF65-F5344CB8AC3E}">
        <p14:creationId xmlns:p14="http://schemas.microsoft.com/office/powerpoint/2010/main" val="281729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Data Generation</a:t>
            </a:r>
            <a:endParaRPr lang="en-US" sz="4000" b="1" dirty="0"/>
          </a:p>
        </p:txBody>
      </p:sp>
    </p:spTree>
    <p:extLst>
      <p:ext uri="{BB962C8B-B14F-4D97-AF65-F5344CB8AC3E}">
        <p14:creationId xmlns:p14="http://schemas.microsoft.com/office/powerpoint/2010/main" val="105254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457200" y="-152400"/>
            <a:ext cx="8229600" cy="1143000"/>
          </a:xfrm>
        </p:spPr>
        <p:txBody>
          <a:bodyPr rtlCol="0"/>
          <a:lstStyle/>
          <a:p>
            <a:pPr eaLnBrk="1" fontAlgn="auto" hangingPunct="1">
              <a:spcAft>
                <a:spcPts val="0"/>
              </a:spcAft>
              <a:defRPr/>
            </a:pPr>
            <a:r>
              <a:rPr lang="en-US" sz="3200" dirty="0">
                <a:latin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08547" name="TextBox 5"/>
          <p:cNvSpPr txBox="1">
            <a:spLocks noChangeArrowheads="1"/>
          </p:cNvSpPr>
          <p:nvPr/>
        </p:nvSpPr>
        <p:spPr bwMode="auto">
          <a:xfrm>
            <a:off x="914400" y="4735514"/>
            <a:ext cx="7772400" cy="1700978"/>
          </a:xfrm>
          <a:prstGeom prst="rect">
            <a:avLst/>
          </a:prstGeom>
          <a:noFill/>
          <a:ln>
            <a:noFill/>
          </a:ln>
          <a:extLst/>
        </p:spPr>
        <p:txBody>
          <a:bodyPr wrap="squar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pPr>
              <a:lnSpc>
                <a:spcPct val="80000"/>
              </a:lnSpc>
              <a:spcAft>
                <a:spcPts val="1200"/>
              </a:spcAft>
              <a:buClr>
                <a:srgbClr val="558ED5"/>
              </a:buClr>
              <a:buFontTx/>
              <a:buChar char="•"/>
            </a:pPr>
            <a:r>
              <a:rPr lang="en-US" sz="1600" dirty="0">
                <a:latin typeface="Trebuchet MS" charset="0"/>
                <a:cs typeface="ＭＳ Ｐゴシック" charset="0"/>
              </a:rPr>
              <a:t> Shear high molecular weight DNA with sonication</a:t>
            </a:r>
          </a:p>
          <a:p>
            <a:pPr>
              <a:lnSpc>
                <a:spcPct val="80000"/>
              </a:lnSpc>
              <a:spcAft>
                <a:spcPts val="1200"/>
              </a:spcAft>
              <a:buClr>
                <a:srgbClr val="558ED5"/>
              </a:buClr>
              <a:buFontTx/>
              <a:buChar char="•"/>
            </a:pPr>
            <a:r>
              <a:rPr lang="en-US" sz="1600" dirty="0">
                <a:latin typeface="Trebuchet MS" charset="0"/>
                <a:cs typeface="ＭＳ Ｐゴシック" charset="0"/>
              </a:rPr>
              <a:t> Enzymatic treatments to blunt ends</a:t>
            </a:r>
          </a:p>
          <a:p>
            <a:pPr>
              <a:lnSpc>
                <a:spcPct val="80000"/>
              </a:lnSpc>
              <a:spcAft>
                <a:spcPts val="1200"/>
              </a:spcAft>
              <a:buClr>
                <a:srgbClr val="558ED5"/>
              </a:buClr>
              <a:buFontTx/>
              <a:buChar char="•"/>
            </a:pPr>
            <a:r>
              <a:rPr lang="en-US" sz="1600" dirty="0">
                <a:latin typeface="Trebuchet MS" charset="0"/>
                <a:cs typeface="ＭＳ Ｐゴシック" charset="0"/>
              </a:rPr>
              <a:t> Ligate synthetic DNA adapters (each with a DNA barcode), PCR amplify</a:t>
            </a:r>
          </a:p>
          <a:p>
            <a:pPr>
              <a:lnSpc>
                <a:spcPct val="80000"/>
              </a:lnSpc>
              <a:spcAft>
                <a:spcPts val="1200"/>
              </a:spcAft>
              <a:buClr>
                <a:srgbClr val="558ED5"/>
              </a:buClr>
              <a:buFontTx/>
              <a:buChar char="•"/>
            </a:pPr>
            <a:r>
              <a:rPr lang="en-US" sz="1600" dirty="0">
                <a:latin typeface="Trebuchet MS" charset="0"/>
                <a:cs typeface="ＭＳ Ｐゴシック" charset="0"/>
              </a:rPr>
              <a:t> Quantitate library</a:t>
            </a:r>
          </a:p>
          <a:p>
            <a:pPr>
              <a:lnSpc>
                <a:spcPct val="80000"/>
              </a:lnSpc>
              <a:spcAft>
                <a:spcPts val="1200"/>
              </a:spcAft>
              <a:buClr>
                <a:srgbClr val="558ED5"/>
              </a:buClr>
              <a:buFontTx/>
              <a:buChar char="•"/>
            </a:pPr>
            <a:r>
              <a:rPr lang="en-US" sz="1600" dirty="0">
                <a:latin typeface="Trebuchet MS" charset="0"/>
                <a:cs typeface="ＭＳ Ｐゴシック" charset="0"/>
              </a:rPr>
              <a:t> Proceed to WGS, or perform exome or specific gene hybrid capture</a:t>
            </a:r>
          </a:p>
        </p:txBody>
      </p:sp>
      <p:pic>
        <p:nvPicPr>
          <p:cNvPr id="58372"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7152757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1337</TotalTime>
  <Words>1944</Words>
  <Application>Microsoft Macintosh PowerPoint</Application>
  <PresentationFormat>On-screen Show (4:3)</PresentationFormat>
  <Paragraphs>255</Paragraphs>
  <Slides>32</Slides>
  <Notes>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MGI_PPT_template_4-3_v1b</vt:lpstr>
      <vt:lpstr>PMBIO Module 02   Inputs. References, Annotations, and Raw Data</vt:lpstr>
      <vt:lpstr>PowerPoint Presentation</vt:lpstr>
      <vt:lpstr>Learning objectives of module 02: Inputs</vt:lpstr>
      <vt:lpstr>Cancer genomics data has exploded with rapid advances in sequencing technologies</vt:lpstr>
      <vt:lpstr>Genomes and transcriptomes</vt:lpstr>
      <vt:lpstr>The Central Dogma</vt:lpstr>
      <vt:lpstr>Human chromosomes (karyotype)</vt:lpstr>
      <vt:lpstr>PowerPoint Presentation</vt:lpstr>
      <vt:lpstr>Library Construction for MPS</vt:lpstr>
      <vt:lpstr>PCR-related Problems in MPS </vt:lpstr>
      <vt:lpstr>Hybrid Capture</vt:lpstr>
      <vt:lpstr>Massively Parallel Sequencing by Synthesis</vt:lpstr>
      <vt:lpstr>Illumina Patterned Flow Cell</vt:lpstr>
      <vt:lpstr>Platforms: Illumina</vt:lpstr>
      <vt:lpstr>PowerPoint Presentation</vt:lpstr>
      <vt:lpstr>Common genomic data file formats</vt:lpstr>
      <vt:lpstr>Our reference genome</vt:lpstr>
      <vt:lpstr>Insert size terminology explained</vt:lpstr>
      <vt:lpstr>FASTA file format example</vt:lpstr>
      <vt:lpstr>Raw read data</vt:lpstr>
      <vt:lpstr>FASTQ file format example</vt:lpstr>
      <vt:lpstr>Fastq record format</vt:lpstr>
      <vt:lpstr>Phred scores and ASCII glyphs</vt:lpstr>
      <vt:lpstr>Known transcript annotations</vt:lpstr>
      <vt:lpstr>GTF file format example</vt:lpstr>
      <vt:lpstr>Indexing reference genomes</vt:lpstr>
      <vt:lpstr>Pre-Alignment QC</vt:lpstr>
      <vt:lpstr>PowerPoint Presentation</vt:lpstr>
      <vt:lpstr>Overview</vt:lpstr>
      <vt:lpstr>Reference genome assemblies/versions/builds</vt:lpstr>
      <vt:lpstr>1- versus 0-based coordinates</vt:lpstr>
      <vt:lpstr>0-based vs 1-based method to indicate a single nucleotide or variant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124</cp:revision>
  <dcterms:created xsi:type="dcterms:W3CDTF">2015-05-07T20:45:54Z</dcterms:created>
  <dcterms:modified xsi:type="dcterms:W3CDTF">2018-11-01T12:53:37Z</dcterms:modified>
</cp:coreProperties>
</file>